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Lst>
  <p:sldSz cy="5143500" cx="9144000"/>
  <p:notesSz cx="6858000" cy="9144000"/>
  <p:embeddedFontLst>
    <p:embeddedFont>
      <p:font typeface="Helvetica Neue"/>
      <p:regular r:id="rId93"/>
      <p:bold r:id="rId94"/>
      <p:italic r:id="rId95"/>
      <p:boldItalic r:id="rId96"/>
    </p:embeddedFont>
    <p:embeddedFont>
      <p:font typeface="Helvetica Neue Light"/>
      <p:regular r:id="rId97"/>
      <p:bold r:id="rId98"/>
      <p:italic r:id="rId99"/>
      <p:boldItalic r:id="rId100"/>
    </p:embeddedFont>
    <p:embeddedFont>
      <p:font typeface="DM Sans"/>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DMSans-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DMSans-italic.fntdata"/><Relationship Id="rId102" Type="http://schemas.openxmlformats.org/officeDocument/2006/relationships/font" Target="fonts/DMSans-bold.fntdata"/><Relationship Id="rId101" Type="http://schemas.openxmlformats.org/officeDocument/2006/relationships/font" Target="fonts/DMSans-regular.fntdata"/><Relationship Id="rId100" Type="http://schemas.openxmlformats.org/officeDocument/2006/relationships/font" Target="fonts/HelveticaNeueLight-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italic.fntdata"/><Relationship Id="rId94" Type="http://schemas.openxmlformats.org/officeDocument/2006/relationships/font" Target="fonts/HelveticaNeue-bold.fntdata"/><Relationship Id="rId97" Type="http://schemas.openxmlformats.org/officeDocument/2006/relationships/font" Target="fonts/HelveticaNeueLight-regular.fntdata"/><Relationship Id="rId96" Type="http://schemas.openxmlformats.org/officeDocument/2006/relationships/font" Target="fonts/HelveticaNeue-boldItalic.fntdata"/><Relationship Id="rId11" Type="http://schemas.openxmlformats.org/officeDocument/2006/relationships/slide" Target="slides/slide6.xml"/><Relationship Id="rId99" Type="http://schemas.openxmlformats.org/officeDocument/2006/relationships/font" Target="fonts/HelveticaNeueLight-italic.fntdata"/><Relationship Id="rId10" Type="http://schemas.openxmlformats.org/officeDocument/2006/relationships/slide" Target="slides/slide5.xml"/><Relationship Id="rId98" Type="http://schemas.openxmlformats.org/officeDocument/2006/relationships/font" Target="fonts/HelveticaNeueLight-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font" Target="fonts/HelveticaNeue-regular.fntdata"/><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f39e619c9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f39e619c9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f39e619c9c_1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f39e619c9c_1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f39e619c9c_1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f39e619c9c_1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f39e619c9c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f39e619c9c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39e619c9c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f39e619c9c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f39e619c9c_1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f39e619c9c_1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f39e619c9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f39e619c9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highlight>
                  <a:srgbClr val="E0FF00"/>
                </a:highlight>
              </a:rPr>
              <a:t>Ejemplos primero: Especificaciones de requisitos, tales como requisitos de negocio, requisitos funcionales, requisitos de sistema, historias de usuario, épicas, casos de uso o productos de trabajo similares que especifiquen el comportamiento funcional y no funcional deseado del</a:t>
            </a:r>
            <a:endParaRPr>
              <a:solidFill>
                <a:schemeClr val="dk1"/>
              </a:solidFill>
              <a:highlight>
                <a:srgbClr val="E0FF00"/>
              </a:highlight>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highlight>
                  <a:srgbClr val="E0FF00"/>
                </a:highlight>
              </a:rPr>
              <a:t>componente o sistema. O la implementación del componente o sistema en sí, incluyendo código, metadatos de base</a:t>
            </a:r>
            <a:endParaRPr>
              <a:solidFill>
                <a:schemeClr val="dk1"/>
              </a:solidFill>
              <a:highlight>
                <a:srgbClr val="E0FF00"/>
              </a:highlight>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highlight>
                  <a:srgbClr val="E0FF00"/>
                </a:highlight>
              </a:rPr>
              <a:t>de datos y consultas, e interfaces.</a:t>
            </a:r>
            <a:endParaRPr>
              <a:solidFill>
                <a:schemeClr val="dk1"/>
              </a:solidFill>
              <a:highlight>
                <a:srgbClr val="E0FF00"/>
              </a:highlight>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highlight>
                  <a:srgbClr val="E0FF00"/>
                </a:highlight>
              </a:rPr>
              <a:t>Ejemplos segundo: Ambigüedades, omisiones, inconsistencias, inexactitudes, etc...</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f39e619c9c_2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f39e619c9c_2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f39e619c9c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f39e619c9c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f39e619c9c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f39e619c9c_2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a:solidFill>
                  <a:schemeClr val="dk1"/>
                </a:solidFill>
              </a:rPr>
              <a:t>A</a:t>
            </a:r>
            <a:r>
              <a:rPr lang="es-419">
                <a:solidFill>
                  <a:schemeClr val="dk1"/>
                </a:solidFill>
                <a:highlight>
                  <a:srgbClr val="E0FF00"/>
                </a:highlight>
              </a:rPr>
              <a:t>lgunos ejemplos son desarrollar y priorizar procedimientos de prueba. Crear juegos de prueba basados en los procedimientos de prueba. Armar entornos de prueba y su configuración. Preparar datos.</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39e619c9c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39e619c9c_2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f39e619c9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f39e619c9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f39e619c9c_2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f39e619c9c_2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f39e619c9c_2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f39e619c9c_2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39e619c9c_2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39e619c9c_2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f39e619c9c_2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f39e619c9c_2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dk1"/>
                </a:solidFill>
                <a:highlight>
                  <a:srgbClr val="DEFC52"/>
                </a:highlight>
              </a:rPr>
              <a:t>Ejemplo del último punto:</a:t>
            </a:r>
            <a:br>
              <a:rPr lang="es-419" sz="1200">
                <a:solidFill>
                  <a:schemeClr val="dk1"/>
                </a:solidFill>
                <a:highlight>
                  <a:srgbClr val="DEFC52"/>
                </a:highlight>
              </a:rPr>
            </a:br>
            <a:r>
              <a:rPr lang="es-419" sz="1200">
                <a:solidFill>
                  <a:schemeClr val="dk1"/>
                </a:solidFill>
                <a:highlight>
                  <a:srgbClr val="DEFC52"/>
                </a:highlight>
              </a:rPr>
              <a:t>Los requisitos que pasaron sus pruebas, los requisitos que fallaron sus pruebas, y los requisitos que tienen pruebas pendientes</a:t>
            </a:r>
            <a:endParaRPr sz="12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f39e619c9c_2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f39e619c9c_2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Por ejemplo, dado que los desarrolladores esperan que su código sea correcto, tienen un sesgo de confirmación que hace difícil aceptar que el código sea incorrecto.</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Además del sesgo de confirmación, otros sesgos cognitivos pueden dificultar que las personas entiendan o acepten la información producida por la prueba. Asimismo, es un rasgo humano común culpar al portador de malas noticias, y la información producida por la prueba, a menudo, contiene malas noticias.</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f39e619c9c_2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f39e619c9c_2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f39e619c9c_2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f39e619c9c_2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f39e619c9c_2_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f39e619c9c_2_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f39e619c9c_2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f39e619c9c_2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f39e619c9c_2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f39e619c9c_2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f39e619c9c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f39e619c9c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f39e619c9c_2_4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f39e619c9c_2_4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Los desarrolladores y los probadores, a menudo, piensan de forma diferente. El objetivo principal del desarrollo es diseñar y construir un producto. Como se expuso anteriormente, los objetivos de la prueba</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incluyen la verificación y validación del producto, la detección de defectos antes de liberarlo, y así sucesivamente. Se trata de diferentes conjuntos de objetivos que requieren diferentes mentalidades, o</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formas de pensar. La combinación de estas mentalidades ayuda a lograr un mayor nivel de calidad delproducto.</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f39e619c9c_1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f39e619c9c_1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 name="Shape 424"/>
        <p:cNvGrpSpPr/>
        <p:nvPr/>
      </p:nvGrpSpPr>
      <p:grpSpPr>
        <a:xfrm>
          <a:off x="0" y="0"/>
          <a:ext cx="0" cy="0"/>
          <a:chOff x="0" y="0"/>
          <a:chExt cx="0" cy="0"/>
        </a:xfrm>
      </p:grpSpPr>
      <p:sp>
        <p:nvSpPr>
          <p:cNvPr id="425" name="Google Shape;425;gf39e619c9c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f39e619c9c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f39e619c9c_1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f39e619c9c_1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f39e619c9c_2_5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f39e619c9c_2_5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f39e619c9c_2_5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f39e619c9c_2_5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Recordemos reportes de monitorización, reportes de defectos, reportes de trazabilidad, reportes de casos de prueba, etc...</a:t>
            </a:r>
            <a:endParaRPr>
              <a:highlight>
                <a:srgbClr val="DEFC52"/>
              </a:highlight>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f39e619c9c_2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f39e619c9c_2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Indiquemos que las 3 cosas marcadas son las principales, pero que basadas en estas, se pueden generar muchos más reportes a ser por ejemplo: herramientas usadas, cantidad de casos positivos y negativos con sus porcentajes, la criticidad de los bugs encontrados, y cualquier otra información que creamos necesaria y que también sea discutida en el equipo.</a:t>
            </a:r>
            <a:endParaRPr>
              <a:highlight>
                <a:srgbClr val="DEFC52"/>
              </a:highlight>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f39e619c9c_2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f39e619c9c_2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Las primeras veces, esto deberá ser charlado con compañeros y buscar opiniones, hasta ganar la confianza de poder hacerlo por cuenta propia.</a:t>
            </a:r>
            <a:endParaRPr>
              <a:highlight>
                <a:srgbClr val="DEFC52"/>
              </a:highlight>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f39e619c9c_2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f39e619c9c_2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f39e619c9c_2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f39e619c9c_2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f39e619c9c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1" name="Google Shape;151;gf39e619c9c_1_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f39e619c9c_2_6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f39e619c9c_2_6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f39e619c9c_2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f39e619c9c_2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f39e619c9c_2_6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f39e619c9c_2_6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419">
                <a:solidFill>
                  <a:schemeClr val="dk1"/>
                </a:solidFill>
                <a:latin typeface="DM Sans"/>
                <a:ea typeface="DM Sans"/>
                <a:cs typeface="DM Sans"/>
                <a:sym typeface="DM Sans"/>
              </a:rPr>
              <a:t>En PPT: </a:t>
            </a:r>
            <a:r>
              <a:rPr lang="es-419"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419">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419">
                <a:solidFill>
                  <a:schemeClr val="dk1"/>
                </a:solidFill>
                <a:latin typeface="DM Sans"/>
                <a:ea typeface="DM Sans"/>
                <a:cs typeface="DM Sans"/>
                <a:sym typeface="DM Sans"/>
              </a:rPr>
              <a:t>En video: </a:t>
            </a:r>
            <a:r>
              <a:rPr lang="es-419" u="sng">
                <a:solidFill>
                  <a:schemeClr val="hlink"/>
                </a:solidFill>
                <a:latin typeface="DM Sans"/>
                <a:ea typeface="DM Sans"/>
                <a:cs typeface="DM Sans"/>
                <a:sym typeface="DM Sans"/>
                <a:hlinkClick r:id="rId3"/>
              </a:rPr>
              <a:t>https://www.youtube.com/watch?v=PJL8iYTIY3E&amp;feature=youtu.be</a:t>
            </a:r>
            <a:r>
              <a:rPr lang="es-419">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f39e619c9c_2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f39e619c9c_2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f39e619c9c_2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f39e619c9c_2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400">
                <a:solidFill>
                  <a:schemeClr val="dk1"/>
                </a:solidFill>
                <a:highlight>
                  <a:srgbClr val="E0FF00"/>
                </a:highlight>
                <a:latin typeface="Helvetica Neue"/>
                <a:ea typeface="Helvetica Neue"/>
                <a:cs typeface="Helvetica Neue"/>
                <a:sym typeface="Helvetica Neue"/>
              </a:rPr>
              <a:t>Explicar el template propuesto por la </a:t>
            </a:r>
            <a:r>
              <a:rPr b="1" lang="es-419" sz="1400">
                <a:solidFill>
                  <a:schemeClr val="dk1"/>
                </a:solidFill>
                <a:highlight>
                  <a:srgbClr val="E0FF00"/>
                </a:highlight>
                <a:latin typeface="Helvetica Neue"/>
                <a:ea typeface="Helvetica Neue"/>
                <a:cs typeface="Helvetica Neue"/>
                <a:sym typeface="Helvetica Neue"/>
              </a:rPr>
              <a:t>comisión</a:t>
            </a:r>
            <a:r>
              <a:rPr b="1" lang="es-419" sz="1400">
                <a:solidFill>
                  <a:schemeClr val="dk1"/>
                </a:solidFill>
                <a:highlight>
                  <a:srgbClr val="E0FF00"/>
                </a:highlight>
                <a:latin typeface="Helvetica Neue"/>
                <a:ea typeface="Helvetica Neue"/>
                <a:cs typeface="Helvetica Neue"/>
                <a:sym typeface="Helvetica Neue"/>
              </a:rPr>
              <a:t> antes de realizar la actividad</a:t>
            </a:r>
            <a:endParaRPr b="1" sz="1400">
              <a:solidFill>
                <a:schemeClr val="dk1"/>
              </a:solidFill>
              <a:highlight>
                <a:srgbClr val="E0FF00"/>
              </a:highlight>
              <a:latin typeface="Helvetica Neue"/>
              <a:ea typeface="Helvetica Neue"/>
              <a:cs typeface="Helvetica Neue"/>
              <a:sym typeface="Helvetica Neue"/>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f39e619c9c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f39e619c9c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f39e619c9c_2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f39e619c9c_2_7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f39e619c9c_2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f39e619c9c_2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39e619c9c_2_8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f39e619c9c_2_8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f39e619c9c_2_9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f39e619c9c_2_9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f39e619c9c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f39e619c9c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Temario del curso</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Se muestra al</a:t>
            </a:r>
            <a:r>
              <a:rPr b="1" lang="es-419">
                <a:solidFill>
                  <a:schemeClr val="dk1"/>
                </a:solidFill>
                <a:latin typeface="DM Sans"/>
                <a:ea typeface="DM Sans"/>
                <a:cs typeface="DM Sans"/>
                <a:sym typeface="DM Sans"/>
              </a:rPr>
              <a:t> inicio</a:t>
            </a:r>
            <a:r>
              <a:rPr lang="es-419">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Tiene un aspecto similar a un </a:t>
            </a:r>
            <a:r>
              <a:rPr b="1" lang="es-419">
                <a:solidFill>
                  <a:schemeClr val="dk1"/>
                </a:solidFill>
                <a:latin typeface="DM Sans"/>
                <a:ea typeface="DM Sans"/>
                <a:cs typeface="DM Sans"/>
                <a:sym typeface="DM Sans"/>
              </a:rPr>
              <a:t>calendario.</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Guía rápida tanto para docentes, como para estudiantes.</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a:t>
            </a:r>
            <a:r>
              <a:rPr b="1" lang="es-419">
                <a:solidFill>
                  <a:schemeClr val="dk1"/>
                </a:solidFill>
                <a:latin typeface="DM Sans"/>
                <a:ea typeface="DM Sans"/>
                <a:cs typeface="DM Sans"/>
                <a:sym typeface="DM Sans"/>
              </a:rPr>
              <a:t>Se colocan los temas de la clase</a:t>
            </a:r>
            <a:r>
              <a:rPr lang="es-419">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f39e619c9c_2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f39e619c9c_2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39e619c9c_2_9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f39e619c9c_2_9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f39e619c9c_2_9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f39e619c9c_2_9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f39e619c9c_2_10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f39e619c9c_2_10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f39e619c9c_2_10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f39e619c9c_2_10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f39e619c9c_2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f39e619c9c_2_10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f39e619c9c_2_1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f39e619c9c_2_1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f39e619c9c_2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f39e619c9c_2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f39e619c9c_2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f39e619c9c_2_1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39e619c9c_2_1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f39e619c9c_2_1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f39e619c9c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f39e619c9c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f39e619c9c_2_1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f39e619c9c_2_1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f39e619c9c_2_1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f39e619c9c_2_1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39e619c9c_2_1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f39e619c9c_2_1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f39e619c9c_2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f39e619c9c_2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f39e619c9c_2_13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f39e619c9c_2_1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f39e619c9c_2_13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f39e619c9c_2_13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f39e619c9c_2_1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f39e619c9c_2_1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f39e619c9c_2_13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f39e619c9c_2_13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f39e619c9c_2_13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f39e619c9c_2_13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f39e619c9c_2_1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f39e619c9c_2_1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39e619c9c_1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39e619c9c_1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f39e619c9c_2_14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f39e619c9c_2_14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f39e619c9c_2_1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f39e619c9c_2_1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6" name="Shape 716"/>
        <p:cNvGrpSpPr/>
        <p:nvPr/>
      </p:nvGrpSpPr>
      <p:grpSpPr>
        <a:xfrm>
          <a:off x="0" y="0"/>
          <a:ext cx="0" cy="0"/>
          <a:chOff x="0" y="0"/>
          <a:chExt cx="0" cy="0"/>
        </a:xfrm>
      </p:grpSpPr>
      <p:sp>
        <p:nvSpPr>
          <p:cNvPr id="717" name="Google Shape;717;gf39e619c9c_2_14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8" name="Google Shape;718;gf39e619c9c_2_14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f39e619c9c_2_1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f39e619c9c_2_1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f39e619c9c_2_1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f39e619c9c_2_1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f39e619c9c_2_15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f39e619c9c_2_15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f39e619c9c_2_16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f39e619c9c_2_16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f39e619c9c_2_1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f39e619c9c_2_1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f39e619c9c_2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1" name="Google Shape;771;gf39e619c9c_2_16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39e619c9c_2_1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39e619c9c_2_1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f39e619c9c_1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f39e619c9c_1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f39e619c9c_2_17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f39e619c9c_2_17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f39e619c9c_2_1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f39e619c9c_2_1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419">
                <a:solidFill>
                  <a:schemeClr val="dk1"/>
                </a:solidFill>
                <a:latin typeface="DM Sans"/>
                <a:ea typeface="DM Sans"/>
                <a:cs typeface="DM Sans"/>
                <a:sym typeface="DM Sans"/>
              </a:rPr>
              <a:t>Enviar el contenido a integrar a </a:t>
            </a:r>
            <a:r>
              <a:rPr lang="es-419" u="sng">
                <a:solidFill>
                  <a:schemeClr val="hlink"/>
                </a:solidFill>
                <a:latin typeface="DM Sans"/>
                <a:ea typeface="DM Sans"/>
                <a:cs typeface="DM Sans"/>
                <a:sym typeface="DM Sans"/>
                <a:hlinkClick r:id="rId2"/>
              </a:rPr>
              <a:t>contenidos@coderhouse.com</a:t>
            </a:r>
            <a:r>
              <a:rPr lang="es-419">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accent1"/>
                </a:solidFill>
                <a:latin typeface="DM Sans"/>
                <a:ea typeface="DM Sans"/>
                <a:cs typeface="DM Sans"/>
                <a:sym typeface="DM Sans"/>
              </a:rPr>
              <a:t>El material recomendado es únicamente a modo de sugerencia.</a:t>
            </a:r>
            <a:br>
              <a:rPr b="1" lang="es-419">
                <a:solidFill>
                  <a:schemeClr val="accent1"/>
                </a:solidFill>
                <a:latin typeface="DM Sans"/>
                <a:ea typeface="DM Sans"/>
                <a:cs typeface="DM Sans"/>
                <a:sym typeface="DM Sans"/>
              </a:rPr>
            </a:br>
            <a:r>
              <a:rPr b="1" lang="es-419">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f39e619c9c_2_18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f39e619c9c_2_18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f39e619c9c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f39e619c9c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f39e619c9c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f39e619c9c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f39e619c9c_2_1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f39e619c9c_2_1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6" name="Shape 826"/>
        <p:cNvGrpSpPr/>
        <p:nvPr/>
      </p:nvGrpSpPr>
      <p:grpSpPr>
        <a:xfrm>
          <a:off x="0" y="0"/>
          <a:ext cx="0" cy="0"/>
          <a:chOff x="0" y="0"/>
          <a:chExt cx="0" cy="0"/>
        </a:xfrm>
      </p:grpSpPr>
      <p:sp>
        <p:nvSpPr>
          <p:cNvPr id="827" name="Google Shape;827;gf39e619c9c_2_17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8" name="Google Shape;828;gf39e619c9c_2_17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gf39e619c9c_2_17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gf39e619c9c_2_17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f39e619c9c_1_4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f39e619c9c_1_4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5" name="Shape 65"/>
        <p:cNvGrpSpPr/>
        <p:nvPr/>
      </p:nvGrpSpPr>
      <p:grpSpPr>
        <a:xfrm>
          <a:off x="0" y="0"/>
          <a:ext cx="0" cy="0"/>
          <a:chOff x="0" y="0"/>
          <a:chExt cx="0" cy="0"/>
        </a:xfrm>
      </p:grpSpPr>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69" name="Shape 69"/>
        <p:cNvGrpSpPr/>
        <p:nvPr/>
      </p:nvGrpSpPr>
      <p:grpSpPr>
        <a:xfrm>
          <a:off x="0" y="0"/>
          <a:ext cx="0" cy="0"/>
          <a:chOff x="0" y="0"/>
          <a:chExt cx="0" cy="0"/>
        </a:xfrm>
      </p:grpSpPr>
      <p:sp>
        <p:nvSpPr>
          <p:cNvPr id="70" name="Google Shape;70;p2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 name="Google Shape;71;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2" name="Shape 72"/>
        <p:cNvGrpSpPr/>
        <p:nvPr/>
      </p:nvGrpSpPr>
      <p:grpSpPr>
        <a:xfrm>
          <a:off x="0" y="0"/>
          <a:ext cx="0" cy="0"/>
          <a:chOff x="0" y="0"/>
          <a:chExt cx="0" cy="0"/>
        </a:xfrm>
      </p:grpSpPr>
      <p:sp>
        <p:nvSpPr>
          <p:cNvPr id="73" name="Google Shape;73;p23"/>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75" name="Shape 75"/>
        <p:cNvGrpSpPr/>
        <p:nvPr/>
      </p:nvGrpSpPr>
      <p:grpSpPr>
        <a:xfrm>
          <a:off x="0" y="0"/>
          <a:ext cx="0" cy="0"/>
          <a:chOff x="0" y="0"/>
          <a:chExt cx="0" cy="0"/>
        </a:xfrm>
      </p:grpSpPr>
      <p:sp>
        <p:nvSpPr>
          <p:cNvPr id="76" name="Google Shape;76;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 name="Google Shape;77;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78" name="Shape 78"/>
        <p:cNvGrpSpPr/>
        <p:nvPr/>
      </p:nvGrpSpPr>
      <p:grpSpPr>
        <a:xfrm>
          <a:off x="0" y="0"/>
          <a:ext cx="0" cy="0"/>
          <a:chOff x="0" y="0"/>
          <a:chExt cx="0" cy="0"/>
        </a:xfrm>
      </p:grpSpPr>
      <p:sp>
        <p:nvSpPr>
          <p:cNvPr id="79" name="Google Shape;79;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1">
  <p:cSld name="SECTION_HEADER_1_1_1_1_1_3">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6">
  <p:cSld name="SECTION_HEADER_1_1_1_1_1_1_1_8">
    <p:bg>
      <p:bgPr>
        <a:blipFill>
          <a:blip r:embed="rId2">
            <a:alphaModFix/>
          </a:blip>
          <a:stretch>
            <a:fillRect/>
          </a:stretch>
        </a:blipFill>
      </p:bgPr>
    </p:bg>
    <p:spTree>
      <p:nvGrpSpPr>
        <p:cNvPr id="90" name="Shape 90"/>
        <p:cNvGrpSpPr/>
        <p:nvPr/>
      </p:nvGrpSpPr>
      <p:grpSpPr>
        <a:xfrm>
          <a:off x="0" y="0"/>
          <a:ext cx="0" cy="0"/>
          <a:chOff x="0" y="0"/>
          <a:chExt cx="0" cy="0"/>
        </a:xfrm>
      </p:grpSpPr>
      <p:sp>
        <p:nvSpPr>
          <p:cNvPr id="91" name="Google Shape;91;p3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2" name="Google Shape;92;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2">
  <p:cSld name="SECTION_HEADER_1_1_1_1_1_4">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7">
  <p:cSld name="SECTION_HEADER_1_1_1_1_1_1_1_9">
    <p:bg>
      <p:bgPr>
        <a:blipFill>
          <a:blip r:embed="rId2">
            <a:alphaModFix/>
          </a:blip>
          <a:stretch>
            <a:fillRect/>
          </a:stretch>
        </a:blipFill>
      </p:bgPr>
    </p:bg>
    <p:spTree>
      <p:nvGrpSpPr>
        <p:cNvPr id="95" name="Shape 95"/>
        <p:cNvGrpSpPr/>
        <p:nvPr/>
      </p:nvGrpSpPr>
      <p:grpSpPr>
        <a:xfrm>
          <a:off x="0" y="0"/>
          <a:ext cx="0" cy="0"/>
          <a:chOff x="0" y="0"/>
          <a:chExt cx="0" cy="0"/>
        </a:xfrm>
      </p:grpSpPr>
      <p:sp>
        <p:nvSpPr>
          <p:cNvPr id="96" name="Google Shape;96;p32"/>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3">
  <p:cSld name="SECTION_HEADER_1_1_1_1_1_5">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8">
  <p:cSld name="SECTION_HEADER_1_1_1_1_1_1_1_10">
    <p:bg>
      <p:bgPr>
        <a:blipFill>
          <a:blip r:embed="rId2">
            <a:alphaModFix/>
          </a:blip>
          <a:stretch>
            <a:fillRect/>
          </a:stretch>
        </a:blipFill>
      </p:bgPr>
    </p:bg>
    <p:spTree>
      <p:nvGrpSpPr>
        <p:cNvPr id="100" name="Shape 100"/>
        <p:cNvGrpSpPr/>
        <p:nvPr/>
      </p:nvGrpSpPr>
      <p:grpSpPr>
        <a:xfrm>
          <a:off x="0" y="0"/>
          <a:ext cx="0" cy="0"/>
          <a:chOff x="0" y="0"/>
          <a:chExt cx="0" cy="0"/>
        </a:xfrm>
      </p:grpSpPr>
      <p:sp>
        <p:nvSpPr>
          <p:cNvPr id="101" name="Google Shape;101;p3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4">
  <p:cSld name="SECTION_HEADER_1_1_1_1_1_6">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9">
  <p:cSld name="SECTION_HEADER_1_1_1_1_1_1_1_11">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3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5">
  <p:cSld name="SECTION_HEADER_1_1_1_1_1_7">
    <p:bg>
      <p:bgPr>
        <a:blipFill>
          <a:blip r:embed="rId2">
            <a:alphaModFix/>
          </a:blip>
          <a:stretch>
            <a:fillRect/>
          </a:stretch>
        </a:blipFill>
      </p:bgPr>
    </p:bg>
    <p:spTree>
      <p:nvGrpSpPr>
        <p:cNvPr id="108" name="Shape 108"/>
        <p:cNvGrpSpPr/>
        <p:nvPr/>
      </p:nvGrpSpPr>
      <p:grpSpPr>
        <a:xfrm>
          <a:off x="0" y="0"/>
          <a:ext cx="0" cy="0"/>
          <a:chOff x="0" y="0"/>
          <a:chExt cx="0" cy="0"/>
        </a:xfrm>
      </p:grpSpPr>
      <p:pic>
        <p:nvPicPr>
          <p:cNvPr id="109" name="Google Shape;109;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0">
  <p:cSld name="SECTION_HEADER_1_1_1_1_1_1_1_12">
    <p:bg>
      <p:bgPr>
        <a:blipFill>
          <a:blip r:embed="rId2">
            <a:alphaModFix/>
          </a:blip>
          <a:stretch>
            <a:fillRect/>
          </a:stretch>
        </a:blipFill>
      </p:bgPr>
    </p:bg>
    <p:spTree>
      <p:nvGrpSpPr>
        <p:cNvPr id="110" name="Shape 110"/>
        <p:cNvGrpSpPr/>
        <p:nvPr/>
      </p:nvGrpSpPr>
      <p:grpSpPr>
        <a:xfrm>
          <a:off x="0" y="0"/>
          <a:ext cx="0" cy="0"/>
          <a:chOff x="0" y="0"/>
          <a:chExt cx="0" cy="0"/>
        </a:xfrm>
      </p:grpSpPr>
      <p:sp>
        <p:nvSpPr>
          <p:cNvPr id="111" name="Google Shape;111;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2" name="Google Shape;112;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6">
  <p:cSld name="SECTION_HEADER_1_1_1_1_1_8">
    <p:bg>
      <p:bgPr>
        <a:blipFill>
          <a:blip r:embed="rId2">
            <a:alphaModFix/>
          </a:blip>
          <a:stretch>
            <a:fillRect/>
          </a:stretch>
        </a:blipFill>
      </p:bgPr>
    </p:bg>
    <p:spTree>
      <p:nvGrpSpPr>
        <p:cNvPr id="113" name="Shape 113"/>
        <p:cNvGrpSpPr/>
        <p:nvPr/>
      </p:nvGrpSpPr>
      <p:grpSpPr>
        <a:xfrm>
          <a:off x="0" y="0"/>
          <a:ext cx="0" cy="0"/>
          <a:chOff x="0" y="0"/>
          <a:chExt cx="0" cy="0"/>
        </a:xfrm>
      </p:grpSpPr>
      <p:pic>
        <p:nvPicPr>
          <p:cNvPr id="114" name="Google Shape;114;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1">
  <p:cSld name="SECTION_HEADER_1_1_1_1_1_1_1_13">
    <p:bg>
      <p:bgPr>
        <a:blipFill>
          <a:blip r:embed="rId2">
            <a:alphaModFix/>
          </a:blip>
          <a:stretch>
            <a:fillRect/>
          </a:stretch>
        </a:blipFill>
      </p:bgPr>
    </p:bg>
    <p:spTree>
      <p:nvGrpSpPr>
        <p:cNvPr id="115" name="Shape 115"/>
        <p:cNvGrpSpPr/>
        <p:nvPr/>
      </p:nvGrpSpPr>
      <p:grpSpPr>
        <a:xfrm>
          <a:off x="0" y="0"/>
          <a:ext cx="0" cy="0"/>
          <a:chOff x="0" y="0"/>
          <a:chExt cx="0" cy="0"/>
        </a:xfrm>
      </p:grpSpPr>
      <p:sp>
        <p:nvSpPr>
          <p:cNvPr id="116" name="Google Shape;116;p4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4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7">
  <p:cSld name="SECTION_HEADER_1_1_1_1_1_9">
    <p:bg>
      <p:bgPr>
        <a:blipFill>
          <a:blip r:embed="rId2">
            <a:alphaModFix/>
          </a:blip>
          <a:stretch>
            <a:fillRect/>
          </a:stretch>
        </a:blipFill>
      </p:bgPr>
    </p:bg>
    <p:spTree>
      <p:nvGrpSpPr>
        <p:cNvPr id="118" name="Shape 118"/>
        <p:cNvGrpSpPr/>
        <p:nvPr/>
      </p:nvGrpSpPr>
      <p:grpSpPr>
        <a:xfrm>
          <a:off x="0" y="0"/>
          <a:ext cx="0" cy="0"/>
          <a:chOff x="0" y="0"/>
          <a:chExt cx="0" cy="0"/>
        </a:xfrm>
      </p:grpSpPr>
      <p:pic>
        <p:nvPicPr>
          <p:cNvPr id="119" name="Google Shape;119;p4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120" name="Shape 120"/>
        <p:cNvGrpSpPr/>
        <p:nvPr/>
      </p:nvGrpSpPr>
      <p:grpSpPr>
        <a:xfrm>
          <a:off x="0" y="0"/>
          <a:ext cx="0" cy="0"/>
          <a:chOff x="0" y="0"/>
          <a:chExt cx="0" cy="0"/>
        </a:xfrm>
      </p:grpSpPr>
      <p:pic>
        <p:nvPicPr>
          <p:cNvPr id="121" name="Google Shape;121;p4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22" name="Shape 122"/>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123" name="Shape 123"/>
        <p:cNvGrpSpPr/>
        <p:nvPr/>
      </p:nvGrpSpPr>
      <p:grpSpPr>
        <a:xfrm>
          <a:off x="0" y="0"/>
          <a:ext cx="0" cy="0"/>
          <a:chOff x="0" y="0"/>
          <a:chExt cx="0" cy="0"/>
        </a:xfrm>
      </p:grpSpPr>
      <p:pic>
        <p:nvPicPr>
          <p:cNvPr id="124" name="Google Shape;124;p4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theme" Target="../theme/theme2.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1.xml"/><Relationship Id="rId3" Type="http://schemas.openxmlformats.org/officeDocument/2006/relationships/image" Target="../media/image2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 Id="rId3" Type="http://schemas.openxmlformats.org/officeDocument/2006/relationships/image" Target="../media/image26.png"/><Relationship Id="rId4" Type="http://schemas.openxmlformats.org/officeDocument/2006/relationships/hyperlink" Target="https://www.guru99.com/how-you-can-achieve-project-goals-through-test-monitoring-control.html"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 Id="rId3" Type="http://schemas.openxmlformats.org/officeDocument/2006/relationships/image" Target="../media/image3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28.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3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 Id="rId3" Type="http://schemas.openxmlformats.org/officeDocument/2006/relationships/image" Target="../media/image3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34.jpg"/><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 Id="rId3"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8.xml"/><Relationship Id="rId3"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3.png"/><Relationship Id="rId4" Type="http://schemas.openxmlformats.org/officeDocument/2006/relationships/image" Target="../media/image19.png"/><Relationship Id="rId5" Type="http://schemas.openxmlformats.org/officeDocument/2006/relationships/image" Target="../media/image2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2.xml"/><Relationship Id="rId3" Type="http://schemas.openxmlformats.org/officeDocument/2006/relationships/image" Target="../media/image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3.xml"/><Relationship Id="rId3" Type="http://schemas.openxmlformats.org/officeDocument/2006/relationships/image" Target="../media/image4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hyperlink" Target="https://docs.google.com/document/d/1tgoV1vSCBGdMbOUpRE0gU672CovTtCNS2d4-pZO7qBU/edit?usp=shar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slide" Target="/ppt/slides/slide6.xml"/><Relationship Id="rId6" Type="http://schemas.openxmlformats.org/officeDocument/2006/relationships/slide" Target="/ppt/slides/slide33.xml"/><Relationship Id="rId7" Type="http://schemas.openxmlformats.org/officeDocument/2006/relationships/slide" Target="/ppt/slides/slide45.xml"/><Relationship Id="rId8" Type="http://schemas.openxmlformats.org/officeDocument/2006/relationships/slide" Target="/ppt/slides/slide5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0.xml"/><Relationship Id="rId3"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2.xml"/><Relationship Id="rId3" Type="http://schemas.openxmlformats.org/officeDocument/2006/relationships/image" Target="../media/image4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4.xml"/><Relationship Id="rId3"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55.xml"/><Relationship Id="rId3" Type="http://schemas.openxmlformats.org/officeDocument/2006/relationships/image" Target="../media/image4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6.xml"/><Relationship Id="rId3" Type="http://schemas.openxmlformats.org/officeDocument/2006/relationships/image" Target="../media/image5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58.xml"/><Relationship Id="rId3" Type="http://schemas.openxmlformats.org/officeDocument/2006/relationships/image" Target="../media/image47.gi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1.xml"/><Relationship Id="rId3" Type="http://schemas.openxmlformats.org/officeDocument/2006/relationships/image" Target="../media/image48.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62.xml"/><Relationship Id="rId3" Type="http://schemas.openxmlformats.org/officeDocument/2006/relationships/image" Target="../media/image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67.xml"/><Relationship Id="rId3" Type="http://schemas.openxmlformats.org/officeDocument/2006/relationships/image" Target="../media/image50.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8.xml"/><Relationship Id="rId3" Type="http://schemas.openxmlformats.org/officeDocument/2006/relationships/image" Target="../media/image50.jp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0.xml"/><Relationship Id="rId3" Type="http://schemas.openxmlformats.org/officeDocument/2006/relationships/image" Target="../media/image49.jp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 Id="rId3" Type="http://schemas.openxmlformats.org/officeDocument/2006/relationships/image" Target="../media/image49.jp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5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6.xml"/><Relationship Id="rId3" Type="http://schemas.openxmlformats.org/officeDocument/2006/relationships/image" Target="../media/image51.png"/><Relationship Id="rId4" Type="http://schemas.openxmlformats.org/officeDocument/2006/relationships/image" Target="../media/image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7.xml"/><Relationship Id="rId3" Type="http://schemas.openxmlformats.org/officeDocument/2006/relationships/image" Target="../media/image51.png"/><Relationship Id="rId4" Type="http://schemas.openxmlformats.org/officeDocument/2006/relationships/image" Target="../media/image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78.xml"/><Relationship Id="rId3" Type="http://schemas.openxmlformats.org/officeDocument/2006/relationships/image" Target="../media/image2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0.xml"/><Relationship Id="rId3" Type="http://schemas.openxmlformats.org/officeDocument/2006/relationships/image" Target="../media/image5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image" Target="../media/image54.png"/><Relationship Id="rId4" Type="http://schemas.openxmlformats.org/officeDocument/2006/relationships/hyperlink" Target="https://141647fc-7a5b-4407-a84a-78567bb3f5b0.filesusr.com/ugd/acfdb9_743bf3d31dde49578c94d97e5b96b9da.pdf"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84.xml"/><Relationship Id="rId3" Type="http://schemas.openxmlformats.org/officeDocument/2006/relationships/image" Target="../media/image63.png"/><Relationship Id="rId4" Type="http://schemas.openxmlformats.org/officeDocument/2006/relationships/image" Target="../media/image59.png"/><Relationship Id="rId5" Type="http://schemas.openxmlformats.org/officeDocument/2006/relationships/image" Target="../media/image62.png"/><Relationship Id="rId6" Type="http://schemas.openxmlformats.org/officeDocument/2006/relationships/image" Target="../media/image61.png"/><Relationship Id="rId7" Type="http://schemas.openxmlformats.org/officeDocument/2006/relationships/image" Target="../media/image6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7.xml"/><Relationship Id="rId3" Type="http://schemas.openxmlformats.org/officeDocument/2006/relationships/image" Target="../media/image5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45"/>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45"/>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31" name="Google Shape;131;p45"/>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32" name="Google Shape;132;p45"/>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grpSp>
        <p:nvGrpSpPr>
          <p:cNvPr id="253" name="Google Shape;253;p54"/>
          <p:cNvGrpSpPr/>
          <p:nvPr/>
        </p:nvGrpSpPr>
        <p:grpSpPr>
          <a:xfrm>
            <a:off x="2172088" y="1852650"/>
            <a:ext cx="197100" cy="197100"/>
            <a:chOff x="2172088" y="1852650"/>
            <a:chExt cx="197100" cy="197100"/>
          </a:xfrm>
        </p:grpSpPr>
        <p:sp>
          <p:nvSpPr>
            <p:cNvPr id="254" name="Google Shape;254;p54"/>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54"/>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6" name="Google Shape;256;p54"/>
          <p:cNvGrpSpPr/>
          <p:nvPr/>
        </p:nvGrpSpPr>
        <p:grpSpPr>
          <a:xfrm>
            <a:off x="2172088" y="2455775"/>
            <a:ext cx="197100" cy="197100"/>
            <a:chOff x="2172088" y="2455775"/>
            <a:chExt cx="197100" cy="197100"/>
          </a:xfrm>
        </p:grpSpPr>
        <p:sp>
          <p:nvSpPr>
            <p:cNvPr id="257" name="Google Shape;257;p54"/>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4"/>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59" name="Google Shape;259;p54"/>
          <p:cNvCxnSpPr>
            <a:endCxn id="257"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260" name="Google Shape;260;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Actividades y tareas de prueba</a:t>
            </a:r>
            <a:endParaRPr b="1" sz="4000">
              <a:solidFill>
                <a:schemeClr val="dk1"/>
              </a:solidFill>
              <a:latin typeface="DM Sans"/>
              <a:ea typeface="DM Sans"/>
              <a:cs typeface="DM Sans"/>
              <a:sym typeface="DM Sans"/>
            </a:endParaRPr>
          </a:p>
        </p:txBody>
      </p:sp>
      <p:sp>
        <p:nvSpPr>
          <p:cNvPr id="261" name="Google Shape;261;p54"/>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5</a:t>
            </a:r>
            <a:r>
              <a:rPr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Implementación de la prueba.</a:t>
            </a:r>
            <a:endParaRPr sz="1350">
              <a:solidFill>
                <a:schemeClr val="dk1"/>
              </a:solidFill>
              <a:latin typeface="DM Sans"/>
              <a:ea typeface="DM Sans"/>
              <a:cs typeface="DM Sans"/>
              <a:sym typeface="DM Sans"/>
            </a:endParaRPr>
          </a:p>
        </p:txBody>
      </p:sp>
      <p:sp>
        <p:nvSpPr>
          <p:cNvPr id="262" name="Google Shape;262;p54"/>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6</a:t>
            </a:r>
            <a:r>
              <a:rPr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Ejecución de la prueba.</a:t>
            </a:r>
            <a:endParaRPr sz="1350">
              <a:solidFill>
                <a:schemeClr val="dk1"/>
              </a:solidFill>
              <a:latin typeface="DM Sans"/>
              <a:ea typeface="DM Sans"/>
              <a:cs typeface="DM Sans"/>
              <a:sym typeface="DM Sans"/>
            </a:endParaRPr>
          </a:p>
        </p:txBody>
      </p:sp>
      <p:grpSp>
        <p:nvGrpSpPr>
          <p:cNvPr id="263" name="Google Shape;263;p54"/>
          <p:cNvGrpSpPr/>
          <p:nvPr/>
        </p:nvGrpSpPr>
        <p:grpSpPr>
          <a:xfrm>
            <a:off x="2172088" y="3082350"/>
            <a:ext cx="197100" cy="197100"/>
            <a:chOff x="2172088" y="3058775"/>
            <a:chExt cx="197100" cy="197100"/>
          </a:xfrm>
        </p:grpSpPr>
        <p:sp>
          <p:nvSpPr>
            <p:cNvPr id="264" name="Google Shape;264;p54"/>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54"/>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66" name="Google Shape;266;p54"/>
          <p:cNvCxnSpPr>
            <a:endCxn id="264"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sp>
        <p:nvSpPr>
          <p:cNvPr id="267" name="Google Shape;267;p54"/>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7 </a:t>
            </a:r>
            <a:r>
              <a:rPr lang="es-419" sz="1350">
                <a:solidFill>
                  <a:schemeClr val="dk1"/>
                </a:solidFill>
                <a:latin typeface="DM Sans"/>
                <a:ea typeface="DM Sans"/>
                <a:cs typeface="DM Sans"/>
                <a:sym typeface="DM Sans"/>
              </a:rPr>
              <a:t>Compleción de la prueba.</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5"/>
          <p:cNvSpPr txBox="1"/>
          <p:nvPr/>
        </p:nvSpPr>
        <p:spPr>
          <a:xfrm>
            <a:off x="814900"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Planificación de las pruebas</a:t>
            </a:r>
            <a:endParaRPr b="1" sz="4000">
              <a:solidFill>
                <a:schemeClr val="dk1"/>
              </a:solidFill>
              <a:latin typeface="DM Sans"/>
              <a:ea typeface="DM Sans"/>
              <a:cs typeface="DM Sans"/>
              <a:sym typeface="DM Sans"/>
            </a:endParaRPr>
          </a:p>
        </p:txBody>
      </p:sp>
      <p:sp>
        <p:nvSpPr>
          <p:cNvPr id="273" name="Google Shape;273;p55"/>
          <p:cNvSpPr txBox="1"/>
          <p:nvPr/>
        </p:nvSpPr>
        <p:spPr>
          <a:xfrm>
            <a:off x="457725" y="2364050"/>
            <a:ext cx="47301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planificación de la prueba implica ciertas tareas que definen sus objetivos y el enfoque para cumplir con los objetivos de la prueba dentro de las restricciones impuestas por el contexto. Los planes de prueba pueden ser revisados en función de la retroalimentación de las actividades de monitorización y control.</a:t>
            </a:r>
            <a:endParaRPr sz="1350">
              <a:latin typeface="DM Sans"/>
              <a:ea typeface="DM Sans"/>
              <a:cs typeface="DM Sans"/>
              <a:sym typeface="DM Sans"/>
            </a:endParaRPr>
          </a:p>
        </p:txBody>
      </p:sp>
      <p:pic>
        <p:nvPicPr>
          <p:cNvPr id="274" name="Google Shape;274;p55"/>
          <p:cNvPicPr preferRelativeResize="0"/>
          <p:nvPr/>
        </p:nvPicPr>
        <p:blipFill rotWithShape="1">
          <a:blip r:embed="rId3">
            <a:alphaModFix/>
          </a:blip>
          <a:srcRect b="0" l="0" r="0" t="0"/>
          <a:stretch/>
        </p:blipFill>
        <p:spPr>
          <a:xfrm>
            <a:off x="5430325" y="1540996"/>
            <a:ext cx="3354150" cy="2166225"/>
          </a:xfrm>
          <a:prstGeom prst="rect">
            <a:avLst/>
          </a:prstGeom>
          <a:noFill/>
          <a:ln>
            <a:noFill/>
          </a:ln>
        </p:spPr>
      </p:pic>
      <p:sp>
        <p:nvSpPr>
          <p:cNvPr id="275" name="Google Shape;275;p55"/>
          <p:cNvSpPr/>
          <p:nvPr/>
        </p:nvSpPr>
        <p:spPr>
          <a:xfrm>
            <a:off x="285738" y="10776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55"/>
          <p:cNvSpPr txBox="1"/>
          <p:nvPr/>
        </p:nvSpPr>
        <p:spPr>
          <a:xfrm>
            <a:off x="372150" y="10710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solidFill>
                  <a:srgbClr val="000000"/>
                </a:solidFill>
                <a:latin typeface="DM Sans"/>
                <a:ea typeface="DM Sans"/>
                <a:cs typeface="DM Sans"/>
                <a:sym typeface="DM Sans"/>
              </a:rPr>
              <a:t>1</a:t>
            </a:r>
            <a:endParaRPr b="1" sz="3000">
              <a:solidFill>
                <a:srgbClr val="00000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6"/>
          <p:cNvSpPr txBox="1"/>
          <p:nvPr/>
        </p:nvSpPr>
        <p:spPr>
          <a:xfrm>
            <a:off x="955200" y="356175"/>
            <a:ext cx="72336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Calendario de pruebas</a:t>
            </a:r>
            <a:endParaRPr b="1" sz="3500">
              <a:solidFill>
                <a:schemeClr val="lt1"/>
              </a:solidFill>
              <a:latin typeface="DM Sans"/>
              <a:ea typeface="DM Sans"/>
              <a:cs typeface="DM Sans"/>
              <a:sym typeface="DM Sans"/>
            </a:endParaRPr>
          </a:p>
        </p:txBody>
      </p:sp>
      <p:pic>
        <p:nvPicPr>
          <p:cNvPr id="283" name="Google Shape;283;p56"/>
          <p:cNvPicPr preferRelativeResize="0"/>
          <p:nvPr/>
        </p:nvPicPr>
        <p:blipFill rotWithShape="1">
          <a:blip r:embed="rId3">
            <a:alphaModFix/>
          </a:blip>
          <a:srcRect b="0" l="0" r="0" t="0"/>
          <a:stretch/>
        </p:blipFill>
        <p:spPr>
          <a:xfrm>
            <a:off x="774988" y="1823563"/>
            <a:ext cx="7594026" cy="2048575"/>
          </a:xfrm>
          <a:prstGeom prst="rect">
            <a:avLst/>
          </a:prstGeom>
          <a:noFill/>
          <a:ln>
            <a:noFill/>
          </a:ln>
        </p:spPr>
      </p:pic>
      <p:sp>
        <p:nvSpPr>
          <p:cNvPr id="284" name="Google Shape;284;p56"/>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419" sz="1100">
                <a:solidFill>
                  <a:srgbClr val="999999"/>
                </a:solidFill>
                <a:latin typeface="DM Sans"/>
                <a:ea typeface="DM Sans"/>
                <a:cs typeface="DM Sans"/>
                <a:sym typeface="DM Sans"/>
              </a:rPr>
              <a:t>Fuente: </a:t>
            </a:r>
            <a:r>
              <a:rPr lang="es-419" sz="1100" u="sng">
                <a:solidFill>
                  <a:schemeClr val="hlink"/>
                </a:solidFill>
                <a:latin typeface="DM Sans"/>
                <a:ea typeface="DM Sans"/>
                <a:cs typeface="DM Sans"/>
                <a:sym typeface="DM Sans"/>
                <a:hlinkClick r:id="rId4"/>
              </a:rPr>
              <a:t>guru99</a:t>
            </a:r>
            <a:endParaRPr i="1" sz="1100" u="sng">
              <a:solidFill>
                <a:srgbClr val="83AEFB"/>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7"/>
          <p:cNvSpPr txBox="1"/>
          <p:nvPr/>
        </p:nvSpPr>
        <p:spPr>
          <a:xfrm>
            <a:off x="98510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Monitorización y control de la prueba</a:t>
            </a:r>
            <a:endParaRPr b="1" sz="4000">
              <a:solidFill>
                <a:schemeClr val="dk1"/>
              </a:solidFill>
              <a:latin typeface="DM Sans"/>
              <a:ea typeface="DM Sans"/>
              <a:cs typeface="DM Sans"/>
              <a:sym typeface="DM Sans"/>
            </a:endParaRPr>
          </a:p>
        </p:txBody>
      </p:sp>
      <p:sp>
        <p:nvSpPr>
          <p:cNvPr id="290" name="Google Shape;290;p57"/>
          <p:cNvSpPr txBox="1"/>
          <p:nvPr/>
        </p:nvSpPr>
        <p:spPr>
          <a:xfrm>
            <a:off x="473350" y="19081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monitorización (o seguimiento) de la prueba implica la comparación continua del avance real con respecto al plan de prueba utilizando cualquier métrica de monitorización de la prueba definida en el plan de prueba. </a:t>
            </a:r>
            <a:r>
              <a:rPr b="1" lang="es-419" sz="1350">
                <a:latin typeface="DM Sans"/>
                <a:ea typeface="DM Sans"/>
                <a:cs typeface="DM Sans"/>
                <a:sym typeface="DM Sans"/>
              </a:rPr>
              <a:t>El control de la prueba implica tomar las medidas necesarias para cumplir los objetivos del plan</a:t>
            </a:r>
            <a:endParaRPr b="1"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de prueba.</a:t>
            </a:r>
            <a:endParaRPr b="1" sz="1350">
              <a:latin typeface="DM Sans"/>
              <a:ea typeface="DM Sans"/>
              <a:cs typeface="DM Sans"/>
              <a:sym typeface="DM Sans"/>
            </a:endParaRPr>
          </a:p>
        </p:txBody>
      </p:sp>
      <p:sp>
        <p:nvSpPr>
          <p:cNvPr id="291" name="Google Shape;291;p57"/>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avance de la prueba con respecto al plan se comunica a los implicados por medio de informes de avance de la prueba, incluyendo las desviaciones con respecto al plan y la información que permita apoyar cualquier decisión de interrumpir la prueba.</a:t>
            </a:r>
            <a:endParaRPr sz="1350">
              <a:latin typeface="DM Sans"/>
              <a:ea typeface="DM Sans"/>
              <a:cs typeface="DM Sans"/>
              <a:sym typeface="DM Sans"/>
            </a:endParaRPr>
          </a:p>
        </p:txBody>
      </p:sp>
      <p:sp>
        <p:nvSpPr>
          <p:cNvPr id="292" name="Google Shape;292;p57"/>
          <p:cNvSpPr/>
          <p:nvPr/>
        </p:nvSpPr>
        <p:spPr>
          <a:xfrm>
            <a:off x="397988" y="695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7"/>
          <p:cNvSpPr txBox="1"/>
          <p:nvPr/>
        </p:nvSpPr>
        <p:spPr>
          <a:xfrm>
            <a:off x="484400" y="688825"/>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2</a:t>
            </a:r>
            <a:endParaRPr b="1" sz="3000">
              <a:solidFill>
                <a:srgbClr val="00000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 name="Google Shape;299;p58"/>
          <p:cNvPicPr preferRelativeResize="0"/>
          <p:nvPr/>
        </p:nvPicPr>
        <p:blipFill rotWithShape="1">
          <a:blip r:embed="rId3">
            <a:alphaModFix/>
          </a:blip>
          <a:srcRect b="-14012" l="3557" r="3557" t="-16825"/>
          <a:stretch/>
        </p:blipFill>
        <p:spPr>
          <a:xfrm>
            <a:off x="504875" y="468275"/>
            <a:ext cx="2923973" cy="4118750"/>
          </a:xfrm>
          <a:prstGeom prst="rect">
            <a:avLst/>
          </a:prstGeom>
          <a:noFill/>
          <a:ln>
            <a:noFill/>
          </a:ln>
        </p:spPr>
      </p:pic>
      <p:sp>
        <p:nvSpPr>
          <p:cNvPr id="300" name="Google Shape;300;p58"/>
          <p:cNvSpPr txBox="1"/>
          <p:nvPr/>
        </p:nvSpPr>
        <p:spPr>
          <a:xfrm>
            <a:off x="42366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Análisis de la prueba</a:t>
            </a:r>
            <a:endParaRPr b="1" sz="4000">
              <a:solidFill>
                <a:schemeClr val="dk1"/>
              </a:solidFill>
              <a:latin typeface="DM Sans"/>
              <a:ea typeface="DM Sans"/>
              <a:cs typeface="DM Sans"/>
              <a:sym typeface="DM Sans"/>
            </a:endParaRPr>
          </a:p>
        </p:txBody>
      </p:sp>
      <p:sp>
        <p:nvSpPr>
          <p:cNvPr id="301" name="Google Shape;301;p58"/>
          <p:cNvSpPr txBox="1"/>
          <p:nvPr/>
        </p:nvSpPr>
        <p:spPr>
          <a:xfrm>
            <a:off x="3649500" y="2571738"/>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Durante el análisis de la prueba, se analiza la base de prueba para identificar las prestaciones que presentan capacidad de ser probadas y definir las condiciones de prueba asociadas. En otras palabras, el análisis de la prueba determina "qué probar" en términos de criterios de cobertura medibles.</a:t>
            </a:r>
            <a:endParaRPr sz="1350">
              <a:latin typeface="DM Sans"/>
              <a:ea typeface="DM Sans"/>
              <a:cs typeface="DM Sans"/>
              <a:sym typeface="DM Sans"/>
            </a:endParaRPr>
          </a:p>
        </p:txBody>
      </p:sp>
      <p:sp>
        <p:nvSpPr>
          <p:cNvPr id="302" name="Google Shape;302;p58"/>
          <p:cNvSpPr/>
          <p:nvPr/>
        </p:nvSpPr>
        <p:spPr>
          <a:xfrm>
            <a:off x="3649488" y="11808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8"/>
          <p:cNvSpPr txBox="1"/>
          <p:nvPr/>
        </p:nvSpPr>
        <p:spPr>
          <a:xfrm>
            <a:off x="3735900" y="1174175"/>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3</a:t>
            </a:r>
            <a:endParaRPr b="1" sz="3000">
              <a:solidFill>
                <a:srgbClr val="00000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5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Actividades de análisis</a:t>
            </a:r>
            <a:endParaRPr b="1" sz="4000">
              <a:solidFill>
                <a:schemeClr val="dk1"/>
              </a:solidFill>
              <a:latin typeface="DM Sans"/>
              <a:ea typeface="DM Sans"/>
              <a:cs typeface="DM Sans"/>
              <a:sym typeface="DM Sans"/>
            </a:endParaRPr>
          </a:p>
        </p:txBody>
      </p:sp>
      <p:sp>
        <p:nvSpPr>
          <p:cNvPr id="309" name="Google Shape;309;p59"/>
          <p:cNvSpPr txBox="1"/>
          <p:nvPr/>
        </p:nvSpPr>
        <p:spPr>
          <a:xfrm>
            <a:off x="473350" y="1908175"/>
            <a:ext cx="3834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Analizar la base de prueba correspondiente al nivel de prueba considerado.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Evaluar la base de prueba y los elementos de prueba para identificar defectos de distintos tipos.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Identificar las prestaciones y conjuntos de prestaciones que se van a probar.</a:t>
            </a:r>
            <a:endParaRPr sz="1350">
              <a:latin typeface="DM Sans"/>
              <a:ea typeface="DM Sans"/>
              <a:cs typeface="DM Sans"/>
              <a:sym typeface="DM Sans"/>
            </a:endParaRPr>
          </a:p>
        </p:txBody>
      </p:sp>
      <p:sp>
        <p:nvSpPr>
          <p:cNvPr id="310" name="Google Shape;310;p59"/>
          <p:cNvSpPr txBox="1"/>
          <p:nvPr/>
        </p:nvSpPr>
        <p:spPr>
          <a:xfrm>
            <a:off x="4527575" y="1908175"/>
            <a:ext cx="3834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Definir y priorizar las condiciones de prueba para cada prestación basándose en el análisis completo del sistema y sus pruebas.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Captura de la trazabilidad bidireccional entre cada elemento de la base de prueba y las condiciones de prueba asociadas.</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60"/>
          <p:cNvPicPr preferRelativeResize="0"/>
          <p:nvPr/>
        </p:nvPicPr>
        <p:blipFill rotWithShape="1">
          <a:blip r:embed="rId3">
            <a:alphaModFix/>
          </a:blip>
          <a:srcRect b="0" l="26359" r="26359" t="0"/>
          <a:stretch/>
        </p:blipFill>
        <p:spPr>
          <a:xfrm>
            <a:off x="5712875" y="468275"/>
            <a:ext cx="2923973" cy="4118750"/>
          </a:xfrm>
          <a:prstGeom prst="rect">
            <a:avLst/>
          </a:prstGeom>
          <a:noFill/>
          <a:ln>
            <a:noFill/>
          </a:ln>
        </p:spPr>
      </p:pic>
      <p:sp>
        <p:nvSpPr>
          <p:cNvPr id="316" name="Google Shape;316;p60"/>
          <p:cNvSpPr txBox="1"/>
          <p:nvPr/>
        </p:nvSpPr>
        <p:spPr>
          <a:xfrm>
            <a:off x="10448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Diseño de la prueba</a:t>
            </a:r>
            <a:endParaRPr b="1" sz="4000">
              <a:solidFill>
                <a:schemeClr val="dk1"/>
              </a:solidFill>
              <a:latin typeface="DM Sans"/>
              <a:ea typeface="DM Sans"/>
              <a:cs typeface="DM Sans"/>
              <a:sym typeface="DM Sans"/>
            </a:endParaRPr>
          </a:p>
        </p:txBody>
      </p:sp>
      <p:sp>
        <p:nvSpPr>
          <p:cNvPr id="317" name="Google Shape;317;p60"/>
          <p:cNvSpPr txBox="1"/>
          <p:nvPr/>
        </p:nvSpPr>
        <p:spPr>
          <a:xfrm>
            <a:off x="457725" y="2415750"/>
            <a:ext cx="47301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Durante el diseño de la prueba, las condiciones de prueba se transforman en casos de prueba de alto nivel, conjuntos de casos de prueba de alto nivel y otros productos de prueba. Es decir, el análisis de la prueba responde a la pregunta </a:t>
            </a:r>
            <a:r>
              <a:rPr b="1" lang="es-419" sz="1350">
                <a:highlight>
                  <a:srgbClr val="EA90FF"/>
                </a:highlight>
                <a:latin typeface="DM Sans"/>
                <a:ea typeface="DM Sans"/>
                <a:cs typeface="DM Sans"/>
                <a:sym typeface="DM Sans"/>
              </a:rPr>
              <a:t>"¿qué probar?"</a:t>
            </a:r>
            <a:r>
              <a:rPr lang="es-419" sz="1350">
                <a:latin typeface="DM Sans"/>
                <a:ea typeface="DM Sans"/>
                <a:cs typeface="DM Sans"/>
                <a:sym typeface="DM Sans"/>
              </a:rPr>
              <a:t> y el diseño de la prueba responde a la pregunta </a:t>
            </a:r>
            <a:r>
              <a:rPr b="1" lang="es-419" sz="1350">
                <a:highlight>
                  <a:srgbClr val="EA90FF"/>
                </a:highlight>
                <a:latin typeface="DM Sans"/>
                <a:ea typeface="DM Sans"/>
                <a:cs typeface="DM Sans"/>
                <a:sym typeface="DM Sans"/>
              </a:rPr>
              <a:t>"¿cómo probar?"</a:t>
            </a:r>
            <a:r>
              <a:rPr lang="es-419" sz="1350">
                <a:latin typeface="DM Sans"/>
                <a:ea typeface="DM Sans"/>
                <a:cs typeface="DM Sans"/>
                <a:sym typeface="DM Sans"/>
              </a:rPr>
              <a:t>.</a:t>
            </a:r>
            <a:endParaRPr sz="1350">
              <a:latin typeface="DM Sans"/>
              <a:ea typeface="DM Sans"/>
              <a:cs typeface="DM Sans"/>
              <a:sym typeface="DM Sans"/>
            </a:endParaRPr>
          </a:p>
        </p:txBody>
      </p:sp>
      <p:sp>
        <p:nvSpPr>
          <p:cNvPr id="318" name="Google Shape;318;p60"/>
          <p:cNvSpPr/>
          <p:nvPr/>
        </p:nvSpPr>
        <p:spPr>
          <a:xfrm>
            <a:off x="457713" y="11469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60"/>
          <p:cNvSpPr txBox="1"/>
          <p:nvPr/>
        </p:nvSpPr>
        <p:spPr>
          <a:xfrm>
            <a:off x="544125" y="11403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4</a:t>
            </a:r>
            <a:endParaRPr b="1" sz="3000">
              <a:solidFill>
                <a:srgbClr val="000000"/>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6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El diseño incluye</a:t>
            </a:r>
            <a:endParaRPr b="1" sz="4000">
              <a:solidFill>
                <a:schemeClr val="dk1"/>
              </a:solidFill>
              <a:latin typeface="DM Sans"/>
              <a:ea typeface="DM Sans"/>
              <a:cs typeface="DM Sans"/>
              <a:sym typeface="DM Sans"/>
            </a:endParaRPr>
          </a:p>
        </p:txBody>
      </p:sp>
      <p:sp>
        <p:nvSpPr>
          <p:cNvPr id="325" name="Google Shape;325;p61"/>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Diseñar y priorizar casos de prueba y conjuntos de casos de prueba.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Identificar los datos de prueba para apoyar las condiciones y los casos de prueba.</a:t>
            </a:r>
            <a:endParaRPr sz="1350">
              <a:latin typeface="DM Sans"/>
              <a:ea typeface="DM Sans"/>
              <a:cs typeface="DM Sans"/>
              <a:sym typeface="DM Sans"/>
            </a:endParaRPr>
          </a:p>
        </p:txBody>
      </p:sp>
      <p:sp>
        <p:nvSpPr>
          <p:cNvPr id="326" name="Google Shape;326;p61"/>
          <p:cNvSpPr txBox="1"/>
          <p:nvPr/>
        </p:nvSpPr>
        <p:spPr>
          <a:xfrm>
            <a:off x="4527575" y="1908175"/>
            <a:ext cx="38346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Diseñar el entorno de prueba y las herramientas necesarias.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Capturar la trazabilidad bidireccional entre la base de prueba, las condiciones de prueba, los casos de prueba y los procedimientos de prueba.</a:t>
            </a:r>
            <a:endParaRPr sz="1350">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6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2" name="Google Shape;332;p62"/>
          <p:cNvPicPr preferRelativeResize="0"/>
          <p:nvPr/>
        </p:nvPicPr>
        <p:blipFill rotWithShape="1">
          <a:blip r:embed="rId3">
            <a:alphaModFix/>
          </a:blip>
          <a:srcRect b="0" l="23550" r="29167" t="0"/>
          <a:stretch/>
        </p:blipFill>
        <p:spPr>
          <a:xfrm>
            <a:off x="504875" y="468275"/>
            <a:ext cx="2923973" cy="4118750"/>
          </a:xfrm>
          <a:prstGeom prst="rect">
            <a:avLst/>
          </a:prstGeom>
          <a:noFill/>
          <a:ln>
            <a:noFill/>
          </a:ln>
        </p:spPr>
      </p:pic>
      <p:sp>
        <p:nvSpPr>
          <p:cNvPr id="333" name="Google Shape;333;p62"/>
          <p:cNvSpPr txBox="1"/>
          <p:nvPr/>
        </p:nvSpPr>
        <p:spPr>
          <a:xfrm>
            <a:off x="4193500" y="1104875"/>
            <a:ext cx="4552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Implementación de la prueba</a:t>
            </a:r>
            <a:endParaRPr b="1" sz="4000">
              <a:solidFill>
                <a:schemeClr val="dk1"/>
              </a:solidFill>
              <a:latin typeface="DM Sans"/>
              <a:ea typeface="DM Sans"/>
              <a:cs typeface="DM Sans"/>
              <a:sym typeface="DM Sans"/>
            </a:endParaRPr>
          </a:p>
        </p:txBody>
      </p:sp>
      <p:sp>
        <p:nvSpPr>
          <p:cNvPr id="334" name="Google Shape;334;p62"/>
          <p:cNvSpPr txBox="1"/>
          <p:nvPr/>
        </p:nvSpPr>
        <p:spPr>
          <a:xfrm>
            <a:off x="3639300" y="2344288"/>
            <a:ext cx="49872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Durante la implementación de la prueba, se crean y/o se completan los productos de prueba necesarios para la ejecución de la prueba, incluyendo la secuenciación de los casos de prueba en procedimientos de prueba. Por lo tanto, el diseño de la prueba responde a la pregunta "cómo probar", mientras que la implementación de la prueba responde a la pregunta </a:t>
            </a:r>
            <a:r>
              <a:rPr lang="es-419" sz="1350">
                <a:highlight>
                  <a:srgbClr val="EA90FF"/>
                </a:highlight>
                <a:latin typeface="DM Sans"/>
                <a:ea typeface="DM Sans"/>
                <a:cs typeface="DM Sans"/>
                <a:sym typeface="DM Sans"/>
              </a:rPr>
              <a:t>"¿está todo preparado para realizar la prueba?”.</a:t>
            </a:r>
            <a:endParaRPr sz="1350">
              <a:highlight>
                <a:srgbClr val="EA90FF"/>
              </a:highlight>
              <a:latin typeface="DM Sans"/>
              <a:ea typeface="DM Sans"/>
              <a:cs typeface="DM Sans"/>
              <a:sym typeface="DM Sans"/>
            </a:endParaRPr>
          </a:p>
        </p:txBody>
      </p:sp>
      <p:sp>
        <p:nvSpPr>
          <p:cNvPr id="335" name="Google Shape;335;p62"/>
          <p:cNvSpPr/>
          <p:nvPr/>
        </p:nvSpPr>
        <p:spPr>
          <a:xfrm>
            <a:off x="3692788" y="118080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62"/>
          <p:cNvSpPr txBox="1"/>
          <p:nvPr/>
        </p:nvSpPr>
        <p:spPr>
          <a:xfrm>
            <a:off x="3779200" y="1174175"/>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5</a:t>
            </a:r>
            <a:endParaRPr b="1" sz="3000">
              <a:solidFill>
                <a:srgbClr val="000000"/>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63"/>
          <p:cNvSpPr txBox="1"/>
          <p:nvPr/>
        </p:nvSpPr>
        <p:spPr>
          <a:xfrm>
            <a:off x="1461300" y="130422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Trazabilidad entre la base de la prueba y los productos de trabajo de la prueba</a:t>
            </a:r>
            <a:endParaRPr b="1" sz="4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46"/>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Ejecución de pruebas</a:t>
            </a:r>
            <a:endParaRPr b="1" sz="4000">
              <a:solidFill>
                <a:srgbClr val="EAFF6A"/>
              </a:solidFill>
              <a:latin typeface="DM Sans"/>
              <a:ea typeface="DM Sans"/>
              <a:cs typeface="DM Sans"/>
              <a:sym typeface="DM Sans"/>
            </a:endParaRPr>
          </a:p>
        </p:txBody>
      </p:sp>
      <p:sp>
        <p:nvSpPr>
          <p:cNvPr id="138" name="Google Shape;138;p46"/>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Clase 08. </a:t>
            </a:r>
            <a:r>
              <a:rPr lang="es-419" sz="1800">
                <a:solidFill>
                  <a:schemeClr val="lt1"/>
                </a:solidFill>
                <a:latin typeface="DM Sans"/>
                <a:ea typeface="DM Sans"/>
                <a:cs typeface="DM Sans"/>
                <a:sym typeface="DM Sans"/>
              </a:rPr>
              <a:t>TESTING QA</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64"/>
          <p:cNvSpPr txBox="1"/>
          <p:nvPr/>
        </p:nvSpPr>
        <p:spPr>
          <a:xfrm>
            <a:off x="1060450" y="5502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Ejecución de la prueba</a:t>
            </a:r>
            <a:endParaRPr b="1" sz="4000">
              <a:solidFill>
                <a:schemeClr val="dk1"/>
              </a:solidFill>
              <a:latin typeface="DM Sans"/>
              <a:ea typeface="DM Sans"/>
              <a:cs typeface="DM Sans"/>
              <a:sym typeface="DM Sans"/>
            </a:endParaRPr>
          </a:p>
        </p:txBody>
      </p:sp>
      <p:sp>
        <p:nvSpPr>
          <p:cNvPr id="347" name="Google Shape;347;p64"/>
          <p:cNvSpPr txBox="1"/>
          <p:nvPr/>
        </p:nvSpPr>
        <p:spPr>
          <a:xfrm>
            <a:off x="473350" y="1908175"/>
            <a:ext cx="68643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Como se deben imaginar, es la parte donde damos comienzo a los juegos de pruebas previamente armados. La lista es larga, pero lo resolveremos en 4 etapas principales:</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latin typeface="DM Sans"/>
                <a:ea typeface="DM Sans"/>
                <a:cs typeface="DM Sans"/>
                <a:sym typeface="DM Sans"/>
              </a:rPr>
              <a:t>Ejecutar pruebas</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latin typeface="DM Sans"/>
                <a:ea typeface="DM Sans"/>
                <a:cs typeface="DM Sans"/>
                <a:sym typeface="DM Sans"/>
              </a:rPr>
              <a:t>Comparar resultados</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latin typeface="DM Sans"/>
                <a:ea typeface="DM Sans"/>
                <a:cs typeface="DM Sans"/>
                <a:sym typeface="DM Sans"/>
              </a:rPr>
              <a:t>Analizar y reportar defectos</a:t>
            </a:r>
            <a:endParaRPr sz="1350">
              <a:latin typeface="DM Sans"/>
              <a:ea typeface="DM Sans"/>
              <a:cs typeface="DM Sans"/>
              <a:sym typeface="DM Sans"/>
            </a:endParaRPr>
          </a:p>
          <a:p>
            <a:pPr indent="-314325" lvl="0" marL="457200" rtl="0" algn="l">
              <a:lnSpc>
                <a:spcPct val="115000"/>
              </a:lnSpc>
              <a:spcBef>
                <a:spcPts val="0"/>
              </a:spcBef>
              <a:spcAft>
                <a:spcPts val="0"/>
              </a:spcAft>
              <a:buSzPts val="1350"/>
              <a:buFont typeface="DM Sans"/>
              <a:buAutoNum type="arabicPeriod"/>
            </a:pPr>
            <a:r>
              <a:rPr lang="es-419" sz="1350">
                <a:latin typeface="DM Sans"/>
                <a:ea typeface="DM Sans"/>
                <a:cs typeface="DM Sans"/>
                <a:sym typeface="DM Sans"/>
              </a:rPr>
              <a:t>Generar trazabilidad</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
        <p:nvSpPr>
          <p:cNvPr id="348" name="Google Shape;348;p64"/>
          <p:cNvSpPr/>
          <p:nvPr/>
        </p:nvSpPr>
        <p:spPr>
          <a:xfrm>
            <a:off x="473338" y="6261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64"/>
          <p:cNvSpPr txBox="1"/>
          <p:nvPr/>
        </p:nvSpPr>
        <p:spPr>
          <a:xfrm>
            <a:off x="559750" y="619525"/>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6</a:t>
            </a:r>
            <a:endParaRPr b="1" sz="3000">
              <a:solidFill>
                <a:srgbClr val="000000"/>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5"/>
          <p:cNvSpPr txBox="1"/>
          <p:nvPr/>
        </p:nvSpPr>
        <p:spPr>
          <a:xfrm>
            <a:off x="1060450" y="5502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Compleción</a:t>
            </a:r>
            <a:r>
              <a:rPr b="1" lang="es-419" sz="4000">
                <a:solidFill>
                  <a:schemeClr val="dk1"/>
                </a:solidFill>
                <a:latin typeface="DM Sans"/>
                <a:ea typeface="DM Sans"/>
                <a:cs typeface="DM Sans"/>
                <a:sym typeface="DM Sans"/>
              </a:rPr>
              <a:t> de la prueba</a:t>
            </a:r>
            <a:endParaRPr b="1" sz="4000">
              <a:solidFill>
                <a:schemeClr val="dk1"/>
              </a:solidFill>
              <a:latin typeface="DM Sans"/>
              <a:ea typeface="DM Sans"/>
              <a:cs typeface="DM Sans"/>
              <a:sym typeface="DM Sans"/>
            </a:endParaRPr>
          </a:p>
        </p:txBody>
      </p:sp>
      <p:sp>
        <p:nvSpPr>
          <p:cNvPr id="355" name="Google Shape;355;p65"/>
          <p:cNvSpPr txBox="1"/>
          <p:nvPr/>
        </p:nvSpPr>
        <p:spPr>
          <a:xfrm>
            <a:off x="473350" y="1908175"/>
            <a:ext cx="68643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Las actividades de compleción de la prueba recopilan datos de las actividades de prueba completadas para consolidar la experiencia, los productos de prueba y cualquier otra información relevante. Estas actividades ocurren en hitos del proyecto, acorde al proceso de desarrollo que se usa.</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
        <p:nvSpPr>
          <p:cNvPr id="356" name="Google Shape;356;p65"/>
          <p:cNvSpPr/>
          <p:nvPr/>
        </p:nvSpPr>
        <p:spPr>
          <a:xfrm>
            <a:off x="473338" y="6261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65"/>
          <p:cNvSpPr txBox="1"/>
          <p:nvPr/>
        </p:nvSpPr>
        <p:spPr>
          <a:xfrm>
            <a:off x="559750" y="619525"/>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latin typeface="DM Sans"/>
                <a:ea typeface="DM Sans"/>
                <a:cs typeface="DM Sans"/>
                <a:sym typeface="DM Sans"/>
              </a:rPr>
              <a:t>7</a:t>
            </a:r>
            <a:endParaRPr b="1" sz="3000">
              <a:solidFill>
                <a:srgbClr val="000000"/>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6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6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Trazabilidad</a:t>
            </a:r>
            <a:endParaRPr b="1" sz="4000">
              <a:solidFill>
                <a:schemeClr val="dk1"/>
              </a:solidFill>
              <a:latin typeface="DM Sans"/>
              <a:ea typeface="DM Sans"/>
              <a:cs typeface="DM Sans"/>
              <a:sym typeface="DM Sans"/>
            </a:endParaRPr>
          </a:p>
        </p:txBody>
      </p:sp>
      <p:sp>
        <p:nvSpPr>
          <p:cNvPr id="364" name="Google Shape;364;p66"/>
          <p:cNvSpPr txBox="1"/>
          <p:nvPr/>
        </p:nvSpPr>
        <p:spPr>
          <a:xfrm>
            <a:off x="3649500" y="2211613"/>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Para implementar una monitorización y control efectivos de la prueba, es importante establecer y </a:t>
            </a:r>
            <a:r>
              <a:rPr lang="es-419" sz="1350">
                <a:highlight>
                  <a:srgbClr val="EA90FF"/>
                </a:highlight>
                <a:latin typeface="DM Sans"/>
                <a:ea typeface="DM Sans"/>
                <a:cs typeface="DM Sans"/>
                <a:sym typeface="DM Sans"/>
              </a:rPr>
              <a:t>mantener la trazabilidad a lo largo del proceso de prueba entre cada elemento</a:t>
            </a:r>
            <a:r>
              <a:rPr lang="es-419" sz="1350">
                <a:latin typeface="DM Sans"/>
                <a:ea typeface="DM Sans"/>
                <a:cs typeface="DM Sans"/>
                <a:sym typeface="DM Sans"/>
              </a:rPr>
              <a:t> de la base de prueba y los diversos productos de trabajo de prueba asociados con ese elemento, tal como se describió anteriormente.</a:t>
            </a:r>
            <a:endParaRPr sz="1350">
              <a:latin typeface="DM Sans"/>
              <a:ea typeface="DM Sans"/>
              <a:cs typeface="DM Sans"/>
              <a:sym typeface="DM Sans"/>
            </a:endParaRPr>
          </a:p>
        </p:txBody>
      </p:sp>
      <p:pic>
        <p:nvPicPr>
          <p:cNvPr id="365" name="Google Shape;365;p66"/>
          <p:cNvPicPr preferRelativeResize="0"/>
          <p:nvPr/>
        </p:nvPicPr>
        <p:blipFill rotWithShape="1">
          <a:blip r:embed="rId3">
            <a:alphaModFix/>
          </a:blip>
          <a:srcRect b="0" l="0" r="0" t="0"/>
          <a:stretch/>
        </p:blipFill>
        <p:spPr>
          <a:xfrm>
            <a:off x="1091975" y="1524000"/>
            <a:ext cx="2231350" cy="22313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Trazabilidad</a:t>
            </a:r>
            <a:endParaRPr b="1" sz="4000">
              <a:solidFill>
                <a:schemeClr val="dk1"/>
              </a:solidFill>
              <a:latin typeface="DM Sans"/>
              <a:ea typeface="DM Sans"/>
              <a:cs typeface="DM Sans"/>
              <a:sym typeface="DM Sans"/>
            </a:endParaRPr>
          </a:p>
        </p:txBody>
      </p:sp>
      <p:sp>
        <p:nvSpPr>
          <p:cNvPr id="371" name="Google Shape;371;p67"/>
          <p:cNvSpPr txBox="1"/>
          <p:nvPr/>
        </p:nvSpPr>
        <p:spPr>
          <a:xfrm>
            <a:off x="473350" y="1683650"/>
            <a:ext cx="3834600" cy="2782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Analizar el impacto de los cambios.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Hacer que la prueba pueda ser auditada.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Cumplimiento de los criterios de gobernanza de TI.</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Mejorar la comprensión de los informes de avance de la prueba y de los informes resumen de prueba para incluir el estado de los elementos de la base de prueba.</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
        <p:nvSpPr>
          <p:cNvPr id="372" name="Google Shape;372;p67"/>
          <p:cNvSpPr txBox="1"/>
          <p:nvPr/>
        </p:nvSpPr>
        <p:spPr>
          <a:xfrm>
            <a:off x="4527575" y="1683650"/>
            <a:ext cx="3834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Relacionar los aspectos técnicos de la prueba con los implicados en términos que éstos puedan entender.</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Aportar información para evaluar la calidad de los productos, la capacidad de los procesos y el avance de los proyectos en relación con los objetivos de negocio.</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8"/>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La psicología del Proceso de prueba</a:t>
            </a:r>
            <a:endParaRPr b="1" sz="4000">
              <a:solidFill>
                <a:schemeClr val="dk1"/>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69"/>
          <p:cNvSpPr txBox="1"/>
          <p:nvPr/>
        </p:nvSpPr>
        <p:spPr>
          <a:xfrm>
            <a:off x="600575" y="2063850"/>
            <a:ext cx="4053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Un elemento de la psicología humana llamado sesgo de confirmación puede dificultar la aceptación de información que esté en desacuerdo con las creencias actuales.</a:t>
            </a:r>
            <a:endParaRPr sz="1350">
              <a:latin typeface="DM Sans"/>
              <a:ea typeface="DM Sans"/>
              <a:cs typeface="DM Sans"/>
              <a:sym typeface="DM Sans"/>
            </a:endParaRPr>
          </a:p>
        </p:txBody>
      </p:sp>
      <p:pic>
        <p:nvPicPr>
          <p:cNvPr id="383" name="Google Shape;383;p69"/>
          <p:cNvPicPr preferRelativeResize="0"/>
          <p:nvPr/>
        </p:nvPicPr>
        <p:blipFill rotWithShape="1">
          <a:blip r:embed="rId3">
            <a:alphaModFix/>
          </a:blip>
          <a:srcRect b="0" l="0" r="0" t="0"/>
          <a:stretch/>
        </p:blipFill>
        <p:spPr>
          <a:xfrm>
            <a:off x="5451050" y="1002550"/>
            <a:ext cx="3138400" cy="3138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7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70"/>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Trabajando sobre el sesgo de confirmación</a:t>
            </a:r>
            <a:endParaRPr b="1" sz="4000">
              <a:solidFill>
                <a:schemeClr val="dk1"/>
              </a:solidFill>
              <a:latin typeface="DM Sans"/>
              <a:ea typeface="DM Sans"/>
              <a:cs typeface="DM Sans"/>
              <a:sym typeface="DM Sans"/>
            </a:endParaRPr>
          </a:p>
        </p:txBody>
      </p:sp>
      <p:sp>
        <p:nvSpPr>
          <p:cNvPr id="390" name="Google Shape;390;p70"/>
          <p:cNvSpPr txBox="1"/>
          <p:nvPr/>
        </p:nvSpPr>
        <p:spPr>
          <a:xfrm>
            <a:off x="3649500" y="2823938"/>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Como resultado de esto, algunas personas pueden percibir al proceso de prueba como una actividad destructiva. Para tratar de reducir estas percepciones,</a:t>
            </a:r>
            <a:r>
              <a:rPr lang="es-419" sz="1350">
                <a:highlight>
                  <a:srgbClr val="EA90FF"/>
                </a:highlight>
                <a:latin typeface="DM Sans"/>
                <a:ea typeface="DM Sans"/>
                <a:cs typeface="DM Sans"/>
                <a:sym typeface="DM Sans"/>
              </a:rPr>
              <a:t> la información sobre defectos y fallos debe ser comunicada de manera constructiva.</a:t>
            </a:r>
            <a:r>
              <a:rPr lang="es-419" sz="1350">
                <a:latin typeface="DM Sans"/>
                <a:ea typeface="DM Sans"/>
                <a:cs typeface="DM Sans"/>
                <a:sym typeface="DM Sans"/>
              </a:rPr>
              <a:t> De esta forma, se pueden reducir las tensiones entre las distintas partes del ciclo de desarrollo.</a:t>
            </a:r>
            <a:endParaRPr sz="1350">
              <a:latin typeface="DM Sans"/>
              <a:ea typeface="DM Sans"/>
              <a:cs typeface="DM Sans"/>
              <a:sym typeface="DM Sans"/>
            </a:endParaRPr>
          </a:p>
        </p:txBody>
      </p:sp>
      <p:pic>
        <p:nvPicPr>
          <p:cNvPr id="391" name="Google Shape;391;p70"/>
          <p:cNvPicPr preferRelativeResize="0"/>
          <p:nvPr/>
        </p:nvPicPr>
        <p:blipFill rotWithShape="1">
          <a:blip r:embed="rId3">
            <a:alphaModFix/>
          </a:blip>
          <a:srcRect b="0" l="0" r="0" t="0"/>
          <a:stretch/>
        </p:blipFill>
        <p:spPr>
          <a:xfrm>
            <a:off x="225900" y="1117150"/>
            <a:ext cx="3138400" cy="31384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71"/>
          <p:cNvSpPr txBox="1"/>
          <p:nvPr/>
        </p:nvSpPr>
        <p:spPr>
          <a:xfrm>
            <a:off x="600575" y="2389125"/>
            <a:ext cx="4053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Quien se desempeña como tester necesita tener </a:t>
            </a:r>
            <a:r>
              <a:rPr lang="es-419" sz="1350">
                <a:highlight>
                  <a:srgbClr val="EA90FF"/>
                </a:highlight>
                <a:latin typeface="DM Sans"/>
                <a:ea typeface="DM Sans"/>
                <a:cs typeface="DM Sans"/>
                <a:sym typeface="DM Sans"/>
              </a:rPr>
              <a:t>buenas competencias interpersonales </a:t>
            </a:r>
            <a:r>
              <a:rPr lang="es-419" sz="1350">
                <a:latin typeface="DM Sans"/>
                <a:ea typeface="DM Sans"/>
                <a:cs typeface="DM Sans"/>
                <a:sym typeface="DM Sans"/>
              </a:rPr>
              <a:t>para poder comunicarse eficazmente sobre defectos, fallos, resultados de la prueba, avance de la prueba y riesgos, y para construir relaciones positivas con las personas que forman parte de su entorno de trabajo.</a:t>
            </a:r>
            <a:endParaRPr sz="1350">
              <a:latin typeface="DM Sans"/>
              <a:ea typeface="DM Sans"/>
              <a:cs typeface="DM Sans"/>
              <a:sym typeface="DM Sans"/>
            </a:endParaRPr>
          </a:p>
        </p:txBody>
      </p:sp>
      <p:pic>
        <p:nvPicPr>
          <p:cNvPr id="397" name="Google Shape;397;p71"/>
          <p:cNvPicPr preferRelativeResize="0"/>
          <p:nvPr/>
        </p:nvPicPr>
        <p:blipFill rotWithShape="1">
          <a:blip r:embed="rId3">
            <a:alphaModFix/>
          </a:blip>
          <a:srcRect b="-1940" l="8291" r="25108" t="1940"/>
          <a:stretch/>
        </p:blipFill>
        <p:spPr>
          <a:xfrm>
            <a:off x="5451050" y="1002550"/>
            <a:ext cx="3138400" cy="3138400"/>
          </a:xfrm>
          <a:prstGeom prst="rect">
            <a:avLst/>
          </a:prstGeom>
          <a:noFill/>
          <a:ln>
            <a:noFill/>
          </a:ln>
        </p:spPr>
      </p:pic>
      <p:sp>
        <p:nvSpPr>
          <p:cNvPr id="398" name="Google Shape;398;p71"/>
          <p:cNvSpPr txBox="1"/>
          <p:nvPr/>
        </p:nvSpPr>
        <p:spPr>
          <a:xfrm>
            <a:off x="600575" y="1002538"/>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Sobre la comunicación</a:t>
            </a:r>
            <a:endParaRPr b="1" sz="4000">
              <a:solidFill>
                <a:schemeClr val="dk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Algunas características</a:t>
            </a:r>
            <a:endParaRPr b="1" sz="4000">
              <a:solidFill>
                <a:schemeClr val="dk1"/>
              </a:solidFill>
              <a:latin typeface="DM Sans"/>
              <a:ea typeface="DM Sans"/>
              <a:cs typeface="DM Sans"/>
              <a:sym typeface="DM Sans"/>
            </a:endParaRPr>
          </a:p>
        </p:txBody>
      </p:sp>
      <p:sp>
        <p:nvSpPr>
          <p:cNvPr id="404" name="Google Shape;404;p72"/>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Colaborar, nunca pelear.</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Hacer énfasis en los beneficios de las pruebas.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Comunicar los resultados de una forma objetiva y neutral.</a:t>
            </a:r>
            <a:endParaRPr sz="1350">
              <a:latin typeface="DM Sans"/>
              <a:ea typeface="DM Sans"/>
              <a:cs typeface="DM Sans"/>
              <a:sym typeface="DM Sans"/>
            </a:endParaRPr>
          </a:p>
        </p:txBody>
      </p:sp>
      <p:sp>
        <p:nvSpPr>
          <p:cNvPr id="405" name="Google Shape;405;p72"/>
          <p:cNvSpPr txBox="1"/>
          <p:nvPr/>
        </p:nvSpPr>
        <p:spPr>
          <a:xfrm>
            <a:off x="4527575" y="1908175"/>
            <a:ext cx="38346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Empatizar como recibe la información la contraparte.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Confirmar que la información fue transmitida correctamente.</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pic>
        <p:nvPicPr>
          <p:cNvPr id="410" name="Google Shape;410;p73"/>
          <p:cNvPicPr preferRelativeResize="0"/>
          <p:nvPr/>
        </p:nvPicPr>
        <p:blipFill>
          <a:blip r:embed="rId3">
            <a:alphaModFix/>
          </a:blip>
          <a:stretch>
            <a:fillRect/>
          </a:stretch>
        </p:blipFill>
        <p:spPr>
          <a:xfrm>
            <a:off x="7811413" y="4692275"/>
            <a:ext cx="1150750" cy="267575"/>
          </a:xfrm>
          <a:prstGeom prst="rect">
            <a:avLst/>
          </a:prstGeom>
          <a:noFill/>
          <a:ln>
            <a:noFill/>
          </a:ln>
        </p:spPr>
      </p:pic>
      <p:pic>
        <p:nvPicPr>
          <p:cNvPr id="411" name="Google Shape;411;p73"/>
          <p:cNvPicPr preferRelativeResize="0"/>
          <p:nvPr/>
        </p:nvPicPr>
        <p:blipFill rotWithShape="1">
          <a:blip r:embed="rId4">
            <a:alphaModFix/>
          </a:blip>
          <a:srcRect b="0" l="0" r="0" t="0"/>
          <a:stretch/>
        </p:blipFill>
        <p:spPr>
          <a:xfrm>
            <a:off x="1970051" y="152400"/>
            <a:ext cx="5203885" cy="48387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7"/>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44" name="Google Shape;144;p47"/>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45" name="Google Shape;145;p47"/>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Diseñar y ejecutar un caso de prueba</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146" name="Google Shape;146;p47"/>
          <p:cNvPicPr preferRelativeResize="0"/>
          <p:nvPr/>
        </p:nvPicPr>
        <p:blipFill>
          <a:blip r:embed="rId3">
            <a:alphaModFix/>
          </a:blip>
          <a:stretch>
            <a:fillRect/>
          </a:stretch>
        </p:blipFill>
        <p:spPr>
          <a:xfrm>
            <a:off x="2172138" y="3009938"/>
            <a:ext cx="196975" cy="196975"/>
          </a:xfrm>
          <a:prstGeom prst="rect">
            <a:avLst/>
          </a:prstGeom>
          <a:noFill/>
          <a:ln>
            <a:noFill/>
          </a:ln>
        </p:spPr>
      </p:pic>
      <p:sp>
        <p:nvSpPr>
          <p:cNvPr id="147" name="Google Shape;147;p47"/>
          <p:cNvSpPr txBox="1"/>
          <p:nvPr/>
        </p:nvSpPr>
        <p:spPr>
          <a:xfrm>
            <a:off x="2690561" y="291221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s-419" sz="1350">
                <a:solidFill>
                  <a:schemeClr val="lt1"/>
                </a:solidFill>
                <a:latin typeface="DM Sans"/>
                <a:ea typeface="DM Sans"/>
                <a:cs typeface="DM Sans"/>
                <a:sym typeface="DM Sans"/>
              </a:rPr>
              <a:t>Hacer un informe de resultado de pruebas.</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lt1"/>
              </a:solidFill>
              <a:latin typeface="DM Sans"/>
              <a:ea typeface="DM Sans"/>
              <a:cs typeface="DM Sans"/>
              <a:sym typeface="DM Sans"/>
            </a:endParaRPr>
          </a:p>
        </p:txBody>
      </p:sp>
      <p:cxnSp>
        <p:nvCxnSpPr>
          <p:cNvPr id="148" name="Google Shape;148;p47"/>
          <p:cNvCxnSpPr>
            <a:stCxn id="144" idx="2"/>
            <a:endCxn id="146" idx="0"/>
          </p:cNvCxnSpPr>
          <p:nvPr/>
        </p:nvCxnSpPr>
        <p:spPr>
          <a:xfrm flipH="1" rot="-5400000">
            <a:off x="1953825" y="2692487"/>
            <a:ext cx="634200" cy="600"/>
          </a:xfrm>
          <a:prstGeom prst="bentConnector3">
            <a:avLst>
              <a:gd fmla="val 50004"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4"/>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Formas de Pensar del Probador y del Desarrollador</a:t>
            </a:r>
            <a:endParaRPr b="1" sz="4000">
              <a:solidFill>
                <a:schemeClr val="dk1"/>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Mentalidad tester</a:t>
            </a:r>
            <a:endParaRPr b="1" sz="4000">
              <a:solidFill>
                <a:schemeClr val="dk1"/>
              </a:solidFill>
              <a:latin typeface="DM Sans"/>
              <a:ea typeface="DM Sans"/>
              <a:cs typeface="DM Sans"/>
              <a:sym typeface="DM Sans"/>
            </a:endParaRPr>
          </a:p>
        </p:txBody>
      </p:sp>
      <p:sp>
        <p:nvSpPr>
          <p:cNvPr id="422" name="Google Shape;422;p75"/>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mentalidad de un tester debe </a:t>
            </a:r>
            <a:r>
              <a:rPr lang="es-419" sz="1350">
                <a:highlight>
                  <a:srgbClr val="EA90FF"/>
                </a:highlight>
                <a:latin typeface="DM Sans"/>
                <a:ea typeface="DM Sans"/>
                <a:cs typeface="DM Sans"/>
                <a:sym typeface="DM Sans"/>
              </a:rPr>
              <a:t>incluir curiosidad, pesimismo profesional, sentido crítico, atención al detalle y motivación</a:t>
            </a:r>
            <a:r>
              <a:rPr lang="es-419" sz="1350">
                <a:latin typeface="DM Sans"/>
                <a:ea typeface="DM Sans"/>
                <a:cs typeface="DM Sans"/>
                <a:sym typeface="DM Sans"/>
              </a:rPr>
              <a:t> para una comunicación y relaciones buenas y positivas. Mentalidad que tiende a ampliarse y madurar a medida que se adquiere experiencia.</a:t>
            </a:r>
            <a:endParaRPr sz="1350">
              <a:latin typeface="DM Sans"/>
              <a:ea typeface="DM Sans"/>
              <a:cs typeface="DM Sans"/>
              <a:sym typeface="DM Sans"/>
            </a:endParaRPr>
          </a:p>
        </p:txBody>
      </p:sp>
      <p:pic>
        <p:nvPicPr>
          <p:cNvPr id="423" name="Google Shape;423;p75"/>
          <p:cNvPicPr preferRelativeResize="0"/>
          <p:nvPr/>
        </p:nvPicPr>
        <p:blipFill rotWithShape="1">
          <a:blip r:embed="rId3">
            <a:alphaModFix/>
          </a:blip>
          <a:srcRect b="0" l="33973" r="33973" t="0"/>
          <a:stretch/>
        </p:blipFill>
        <p:spPr>
          <a:xfrm>
            <a:off x="0" y="0"/>
            <a:ext cx="3297374"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 name="Shape 427"/>
        <p:cNvGrpSpPr/>
        <p:nvPr/>
      </p:nvGrpSpPr>
      <p:grpSpPr>
        <a:xfrm>
          <a:off x="0" y="0"/>
          <a:ext cx="0" cy="0"/>
          <a:chOff x="0" y="0"/>
          <a:chExt cx="0" cy="0"/>
        </a:xfrm>
      </p:grpSpPr>
      <p:pic>
        <p:nvPicPr>
          <p:cNvPr id="428" name="Google Shape;428;p76"/>
          <p:cNvPicPr preferRelativeResize="0"/>
          <p:nvPr/>
        </p:nvPicPr>
        <p:blipFill rotWithShape="1">
          <a:blip r:embed="rId3">
            <a:alphaModFix/>
          </a:blip>
          <a:srcRect b="0" l="33973" r="33973" t="0"/>
          <a:stretch/>
        </p:blipFill>
        <p:spPr>
          <a:xfrm>
            <a:off x="5846650" y="0"/>
            <a:ext cx="3297374" cy="5143500"/>
          </a:xfrm>
          <a:prstGeom prst="rect">
            <a:avLst/>
          </a:prstGeom>
          <a:noFill/>
          <a:ln>
            <a:noFill/>
          </a:ln>
        </p:spPr>
      </p:pic>
      <p:sp>
        <p:nvSpPr>
          <p:cNvPr id="429" name="Google Shape;429;p76"/>
          <p:cNvSpPr txBox="1"/>
          <p:nvPr/>
        </p:nvSpPr>
        <p:spPr>
          <a:xfrm>
            <a:off x="501450" y="1081750"/>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Mentalidad desarrollador</a:t>
            </a:r>
            <a:endParaRPr b="1" sz="4000">
              <a:solidFill>
                <a:schemeClr val="dk1"/>
              </a:solidFill>
              <a:latin typeface="DM Sans"/>
              <a:ea typeface="DM Sans"/>
              <a:cs typeface="DM Sans"/>
              <a:sym typeface="DM Sans"/>
            </a:endParaRPr>
          </a:p>
        </p:txBody>
      </p:sp>
      <p:pic>
        <p:nvPicPr>
          <p:cNvPr id="430" name="Google Shape;430;p7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431" name="Google Shape;431;p76"/>
          <p:cNvSpPr txBox="1"/>
          <p:nvPr/>
        </p:nvSpPr>
        <p:spPr>
          <a:xfrm>
            <a:off x="549525" y="2314888"/>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mentalidad de un desarrollador puede incluir algunos de los elementos de la mentalidad de un probador, pero los desarrolladores de éxito, a menudo, </a:t>
            </a:r>
            <a:r>
              <a:rPr lang="es-419" sz="1350">
                <a:highlight>
                  <a:srgbClr val="EA90FF"/>
                </a:highlight>
                <a:latin typeface="DM Sans"/>
                <a:ea typeface="DM Sans"/>
                <a:cs typeface="DM Sans"/>
                <a:sym typeface="DM Sans"/>
              </a:rPr>
              <a:t>están más interesados en el diseño y la construcción de soluciones</a:t>
            </a:r>
            <a:r>
              <a:rPr lang="es-419" sz="1350">
                <a:latin typeface="DM Sans"/>
                <a:ea typeface="DM Sans"/>
                <a:cs typeface="DM Sans"/>
                <a:sym typeface="DM Sans"/>
              </a:rPr>
              <a:t> que en la contemplación de lo que podría estar mal en esas soluciones. Además, el sesgo de confirmación hace difícil encontrar errores en su propio trabajo.</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77"/>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Reportar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resultados</a:t>
            </a:r>
            <a:endParaRPr b="1" sz="4000">
              <a:solidFill>
                <a:srgbClr val="EA90FF"/>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pic>
        <p:nvPicPr>
          <p:cNvPr id="441" name="Google Shape;441;p78"/>
          <p:cNvPicPr preferRelativeResize="0"/>
          <p:nvPr/>
        </p:nvPicPr>
        <p:blipFill rotWithShape="1">
          <a:blip r:embed="rId3">
            <a:alphaModFix/>
          </a:blip>
          <a:srcRect b="0" l="22445" r="22445" t="0"/>
          <a:stretch/>
        </p:blipFill>
        <p:spPr>
          <a:xfrm>
            <a:off x="5712875" y="468275"/>
            <a:ext cx="2923973" cy="4118750"/>
          </a:xfrm>
          <a:prstGeom prst="rect">
            <a:avLst/>
          </a:prstGeom>
          <a:noFill/>
          <a:ln>
            <a:noFill/>
          </a:ln>
        </p:spPr>
      </p:pic>
      <p:sp>
        <p:nvSpPr>
          <p:cNvPr id="442" name="Google Shape;442;p7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Cerrando el ciclo</a:t>
            </a:r>
            <a:endParaRPr b="1" sz="4000">
              <a:solidFill>
                <a:schemeClr val="dk1"/>
              </a:solidFill>
              <a:latin typeface="DM Sans"/>
              <a:ea typeface="DM Sans"/>
              <a:cs typeface="DM Sans"/>
              <a:sym typeface="DM Sans"/>
            </a:endParaRPr>
          </a:p>
        </p:txBody>
      </p:sp>
      <p:sp>
        <p:nvSpPr>
          <p:cNvPr id="443" name="Google Shape;443;p78"/>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presentación de resultados es una de las últimas responsabilidades del tester dentro del ciclo de desarrollo.</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7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9" name="Google Shape;449;p79"/>
          <p:cNvPicPr preferRelativeResize="0"/>
          <p:nvPr/>
        </p:nvPicPr>
        <p:blipFill rotWithShape="1">
          <a:blip r:embed="rId3">
            <a:alphaModFix/>
          </a:blip>
          <a:srcRect b="0" l="27099" r="27099" t="0"/>
          <a:stretch/>
        </p:blipFill>
        <p:spPr>
          <a:xfrm>
            <a:off x="504875" y="468275"/>
            <a:ext cx="2923973" cy="4118750"/>
          </a:xfrm>
          <a:prstGeom prst="rect">
            <a:avLst/>
          </a:prstGeom>
          <a:noFill/>
          <a:ln>
            <a:noFill/>
          </a:ln>
        </p:spPr>
      </p:pic>
      <p:sp>
        <p:nvSpPr>
          <p:cNvPr id="450" name="Google Shape;450;p79"/>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Importancia del reporte</a:t>
            </a:r>
            <a:endParaRPr b="1" sz="4000">
              <a:solidFill>
                <a:schemeClr val="dk1"/>
              </a:solidFill>
              <a:latin typeface="DM Sans"/>
              <a:ea typeface="DM Sans"/>
              <a:cs typeface="DM Sans"/>
              <a:sym typeface="DM Sans"/>
            </a:endParaRPr>
          </a:p>
        </p:txBody>
      </p:sp>
      <p:sp>
        <p:nvSpPr>
          <p:cNvPr id="451" name="Google Shape;451;p79"/>
          <p:cNvSpPr txBox="1"/>
          <p:nvPr/>
        </p:nvSpPr>
        <p:spPr>
          <a:xfrm>
            <a:off x="3649500" y="23539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Existen múltiples tipos de reportes para presentar, ya hablamos que varios  son medianamente informales, ya que van dedicados al propio equipo, pero también existen otros reportes que están dirigidos a otras partes de la compañía o clientes con mayor grado de criticidad.</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Reporte de lanzamiento</a:t>
            </a:r>
            <a:endParaRPr b="1" sz="4000">
              <a:solidFill>
                <a:schemeClr val="dk1"/>
              </a:solidFill>
              <a:latin typeface="DM Sans"/>
              <a:ea typeface="DM Sans"/>
              <a:cs typeface="DM Sans"/>
              <a:sym typeface="DM Sans"/>
            </a:endParaRPr>
          </a:p>
        </p:txBody>
      </p:sp>
      <p:sp>
        <p:nvSpPr>
          <p:cNvPr id="457" name="Google Shape;457;p80"/>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Una vez </a:t>
            </a:r>
            <a:r>
              <a:rPr lang="es-419" sz="1350">
                <a:highlight>
                  <a:srgbClr val="EA90FF"/>
                </a:highlight>
                <a:latin typeface="DM Sans"/>
                <a:ea typeface="DM Sans"/>
                <a:cs typeface="DM Sans"/>
                <a:sym typeface="DM Sans"/>
              </a:rPr>
              <a:t>f</a:t>
            </a:r>
            <a:r>
              <a:rPr lang="es-419" sz="1350">
                <a:highlight>
                  <a:srgbClr val="EA90FF"/>
                </a:highlight>
                <a:latin typeface="DM Sans"/>
                <a:ea typeface="DM Sans"/>
                <a:cs typeface="DM Sans"/>
                <a:sym typeface="DM Sans"/>
              </a:rPr>
              <a:t>inalizada la iteración entre testers y desarrollador</a:t>
            </a:r>
            <a:r>
              <a:rPr lang="es-419" sz="1350">
                <a:highlight>
                  <a:srgbClr val="EA90FF"/>
                </a:highlight>
                <a:latin typeface="DM Sans"/>
                <a:ea typeface="DM Sans"/>
                <a:cs typeface="DM Sans"/>
                <a:sym typeface="DM Sans"/>
              </a:rPr>
              <a:t>es</a:t>
            </a:r>
            <a:r>
              <a:rPr lang="es-419" sz="1350">
                <a:latin typeface="DM Sans"/>
                <a:ea typeface="DM Sans"/>
                <a:cs typeface="DM Sans"/>
                <a:sym typeface="DM Sans"/>
              </a:rPr>
              <a:t> por el producto, o el calendario de pruebas cero, </a:t>
            </a:r>
            <a:r>
              <a:rPr lang="es-419" sz="1350">
                <a:highlight>
                  <a:srgbClr val="EA90FF"/>
                </a:highlight>
                <a:latin typeface="DM Sans"/>
                <a:ea typeface="DM Sans"/>
                <a:cs typeface="DM Sans"/>
                <a:sym typeface="DM Sans"/>
              </a:rPr>
              <a:t>se realiza un último reporte</a:t>
            </a:r>
            <a:r>
              <a:rPr lang="es-419" sz="1350">
                <a:latin typeface="DM Sans"/>
                <a:ea typeface="DM Sans"/>
                <a:cs typeface="DM Sans"/>
                <a:sym typeface="DM Sans"/>
              </a:rPr>
              <a:t> donde indicaremos un detalle final de todo lo completo.</a:t>
            </a:r>
            <a:endParaRPr sz="1350">
              <a:latin typeface="DM Sans"/>
              <a:ea typeface="DM Sans"/>
              <a:cs typeface="DM Sans"/>
              <a:sym typeface="DM Sans"/>
            </a:endParaRPr>
          </a:p>
        </p:txBody>
      </p:sp>
      <p:sp>
        <p:nvSpPr>
          <p:cNvPr id="458" name="Google Shape;458;p80"/>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Acá incluimos la cantidad de casos de pruebas resueltos sobre el total, la cantidad de bugs encontrados, tiempo que se utilizó para realizar esto, y muchas cosas más.</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Criterio del QA</a:t>
            </a:r>
            <a:endParaRPr b="1" sz="4000">
              <a:solidFill>
                <a:schemeClr val="dk1"/>
              </a:solidFill>
              <a:latin typeface="DM Sans"/>
              <a:ea typeface="DM Sans"/>
              <a:cs typeface="DM Sans"/>
              <a:sym typeface="DM Sans"/>
            </a:endParaRPr>
          </a:p>
        </p:txBody>
      </p:sp>
      <p:sp>
        <p:nvSpPr>
          <p:cNvPr id="464" name="Google Shape;464;p81"/>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Al momento de presentar el reporte de lanzamiento de versionado, </a:t>
            </a:r>
            <a:r>
              <a:rPr lang="es-419" sz="1350">
                <a:highlight>
                  <a:srgbClr val="EA90FF"/>
                </a:highlight>
                <a:latin typeface="DM Sans"/>
                <a:ea typeface="DM Sans"/>
                <a:cs typeface="DM Sans"/>
                <a:sym typeface="DM Sans"/>
              </a:rPr>
              <a:t>es importante siempre dejar un comentario como profesionales,</a:t>
            </a:r>
            <a:r>
              <a:rPr lang="es-419" sz="1350">
                <a:latin typeface="DM Sans"/>
                <a:ea typeface="DM Sans"/>
                <a:cs typeface="DM Sans"/>
                <a:sym typeface="DM Sans"/>
              </a:rPr>
              <a:t> si nosotros creemos que el proyecto debería ser lanzado a producción o no.</a:t>
            </a:r>
            <a:endParaRPr sz="1350">
              <a:latin typeface="DM Sans"/>
              <a:ea typeface="DM Sans"/>
              <a:cs typeface="DM Sans"/>
              <a:sym typeface="DM Sans"/>
            </a:endParaRPr>
          </a:p>
        </p:txBody>
      </p:sp>
      <p:sp>
        <p:nvSpPr>
          <p:cNvPr id="465" name="Google Shape;465;p81"/>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Esta tarea será llevada adelante basada en la severidad de los defectos sin resolver,  la cantidad de los mismos, o incluso notas de usabilidad que creemos que son necesarias.</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8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de reporte</a:t>
            </a:r>
            <a:endParaRPr b="1" sz="3500">
              <a:solidFill>
                <a:schemeClr val="lt1"/>
              </a:solidFill>
              <a:latin typeface="DM Sans"/>
              <a:ea typeface="DM Sans"/>
              <a:cs typeface="DM Sans"/>
              <a:sym typeface="DM Sans"/>
            </a:endParaRPr>
          </a:p>
        </p:txBody>
      </p:sp>
      <p:pic>
        <p:nvPicPr>
          <p:cNvPr id="471" name="Google Shape;471;p82"/>
          <p:cNvPicPr preferRelativeResize="0"/>
          <p:nvPr/>
        </p:nvPicPr>
        <p:blipFill rotWithShape="1">
          <a:blip r:embed="rId3">
            <a:alphaModFix/>
          </a:blip>
          <a:srcRect b="0" l="0" r="0" t="0"/>
          <a:stretch/>
        </p:blipFill>
        <p:spPr>
          <a:xfrm>
            <a:off x="2414280" y="954575"/>
            <a:ext cx="4417084" cy="39587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p8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de reporte</a:t>
            </a:r>
            <a:endParaRPr b="1" sz="3500">
              <a:solidFill>
                <a:schemeClr val="lt1"/>
              </a:solidFill>
              <a:latin typeface="DM Sans"/>
              <a:ea typeface="DM Sans"/>
              <a:cs typeface="DM Sans"/>
              <a:sym typeface="DM Sans"/>
            </a:endParaRPr>
          </a:p>
        </p:txBody>
      </p:sp>
      <p:pic>
        <p:nvPicPr>
          <p:cNvPr id="477" name="Google Shape;477;p83"/>
          <p:cNvPicPr preferRelativeResize="0"/>
          <p:nvPr/>
        </p:nvPicPr>
        <p:blipFill rotWithShape="1">
          <a:blip r:embed="rId3">
            <a:alphaModFix/>
          </a:blip>
          <a:srcRect b="0" l="0" r="0" t="0"/>
          <a:stretch/>
        </p:blipFill>
        <p:spPr>
          <a:xfrm>
            <a:off x="1944725" y="937350"/>
            <a:ext cx="5137875" cy="403335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52" name="Shape 152"/>
        <p:cNvGrpSpPr/>
        <p:nvPr/>
      </p:nvGrpSpPr>
      <p:grpSpPr>
        <a:xfrm>
          <a:off x="0" y="0"/>
          <a:ext cx="0" cy="0"/>
          <a:chOff x="0" y="0"/>
          <a:chExt cx="0" cy="0"/>
        </a:xfrm>
      </p:grpSpPr>
      <p:pic>
        <p:nvPicPr>
          <p:cNvPr id="153" name="Google Shape;153;p48"/>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54" name="Google Shape;154;p48"/>
          <p:cNvSpPr/>
          <p:nvPr/>
        </p:nvSpPr>
        <p:spPr>
          <a:xfrm>
            <a:off x="618500" y="830853"/>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FFFFFF"/>
                </a:solidFill>
                <a:latin typeface="DM Sans"/>
                <a:ea typeface="DM Sans"/>
                <a:cs typeface="DM Sans"/>
                <a:sym typeface="DM Sans"/>
              </a:rPr>
              <a:t>Ejecución de Pruebas</a:t>
            </a:r>
            <a:endParaRPr sz="1200">
              <a:solidFill>
                <a:srgbClr val="FFFFFF"/>
              </a:solidFill>
              <a:latin typeface="DM Sans"/>
              <a:ea typeface="DM Sans"/>
              <a:cs typeface="DM Sans"/>
              <a:sym typeface="DM Sans"/>
            </a:endParaRPr>
          </a:p>
        </p:txBody>
      </p:sp>
      <p:cxnSp>
        <p:nvCxnSpPr>
          <p:cNvPr id="155" name="Google Shape;155;p48"/>
          <p:cNvCxnSpPr>
            <a:stCxn id="156" idx="2"/>
            <a:endCxn id="157" idx="0"/>
          </p:cNvCxnSpPr>
          <p:nvPr/>
        </p:nvCxnSpPr>
        <p:spPr>
          <a:xfrm>
            <a:off x="1344950" y="2872950"/>
            <a:ext cx="0" cy="736800"/>
          </a:xfrm>
          <a:prstGeom prst="straightConnector1">
            <a:avLst/>
          </a:prstGeom>
          <a:noFill/>
          <a:ln cap="flat" cmpd="sng" w="9525">
            <a:solidFill>
              <a:srgbClr val="CCCCCC"/>
            </a:solidFill>
            <a:prstDash val="solid"/>
            <a:round/>
            <a:headEnd len="med" w="med" type="oval"/>
            <a:tailEnd len="med" w="med" type="oval"/>
          </a:ln>
        </p:spPr>
      </p:cxnSp>
      <p:cxnSp>
        <p:nvCxnSpPr>
          <p:cNvPr id="158" name="Google Shape;158;p48"/>
          <p:cNvCxnSpPr>
            <a:stCxn id="156" idx="0"/>
            <a:endCxn id="154" idx="2"/>
          </p:cNvCxnSpPr>
          <p:nvPr/>
        </p:nvCxnSpPr>
        <p:spPr>
          <a:xfrm rot="10800000">
            <a:off x="1344950" y="1433253"/>
            <a:ext cx="0" cy="591300"/>
          </a:xfrm>
          <a:prstGeom prst="straightConnector1">
            <a:avLst/>
          </a:prstGeom>
          <a:noFill/>
          <a:ln cap="flat" cmpd="sng" w="9525">
            <a:solidFill>
              <a:srgbClr val="CCCCCC"/>
            </a:solidFill>
            <a:prstDash val="solid"/>
            <a:round/>
            <a:headEnd len="med" w="med" type="oval"/>
            <a:tailEnd len="med" w="med" type="oval"/>
          </a:ln>
        </p:spPr>
      </p:cxnSp>
      <p:sp>
        <p:nvSpPr>
          <p:cNvPr id="159" name="Google Shape;159;p48"/>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MAPA DE </a:t>
            </a:r>
            <a:r>
              <a:rPr lang="es-419"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60" name="Google Shape;160;p48" title="ícono de mapa de contenidos"/>
          <p:cNvPicPr preferRelativeResize="0"/>
          <p:nvPr/>
        </p:nvPicPr>
        <p:blipFill>
          <a:blip r:embed="rId4">
            <a:alphaModFix/>
          </a:blip>
          <a:stretch>
            <a:fillRect/>
          </a:stretch>
        </p:blipFill>
        <p:spPr>
          <a:xfrm>
            <a:off x="586275" y="533519"/>
            <a:ext cx="300599" cy="300618"/>
          </a:xfrm>
          <a:prstGeom prst="rect">
            <a:avLst/>
          </a:prstGeom>
          <a:noFill/>
          <a:ln>
            <a:noFill/>
          </a:ln>
        </p:spPr>
      </p:pic>
      <p:cxnSp>
        <p:nvCxnSpPr>
          <p:cNvPr id="161" name="Google Shape;161;p48"/>
          <p:cNvCxnSpPr>
            <a:stCxn id="162" idx="0"/>
          </p:cNvCxnSpPr>
          <p:nvPr/>
        </p:nvCxnSpPr>
        <p:spPr>
          <a:xfrm rot="10800000">
            <a:off x="1344950" y="1450503"/>
            <a:ext cx="0" cy="401400"/>
          </a:xfrm>
          <a:prstGeom prst="straightConnector1">
            <a:avLst/>
          </a:prstGeom>
          <a:noFill/>
          <a:ln cap="flat" cmpd="sng" w="9525">
            <a:solidFill>
              <a:srgbClr val="CCCCCC"/>
            </a:solidFill>
            <a:prstDash val="solid"/>
            <a:round/>
            <a:headEnd len="med" w="med" type="oval"/>
            <a:tailEnd len="med" w="med" type="oval"/>
          </a:ln>
        </p:spPr>
      </p:cxnSp>
      <p:cxnSp>
        <p:nvCxnSpPr>
          <p:cNvPr id="163" name="Google Shape;163;p48"/>
          <p:cNvCxnSpPr>
            <a:endCxn id="164" idx="1"/>
          </p:cNvCxnSpPr>
          <p:nvPr/>
        </p:nvCxnSpPr>
        <p:spPr>
          <a:xfrm flipH="1" rot="10800000">
            <a:off x="2071404" y="463575"/>
            <a:ext cx="2411400" cy="6858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64" name="Google Shape;164;p48"/>
          <p:cNvSpPr/>
          <p:nvPr/>
        </p:nvSpPr>
        <p:spPr>
          <a:xfrm>
            <a:off x="4482804" y="162375"/>
            <a:ext cx="1657800" cy="6024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222222"/>
                </a:solidFill>
                <a:latin typeface="DM Sans"/>
                <a:ea typeface="DM Sans"/>
                <a:cs typeface="DM Sans"/>
                <a:sym typeface="DM Sans"/>
              </a:rPr>
              <a:t>Proceso Prueba de Contexto</a:t>
            </a:r>
            <a:endParaRPr i="0" sz="1200" u="none" cap="none" strike="noStrike">
              <a:solidFill>
                <a:srgbClr val="222222"/>
              </a:solidFill>
              <a:latin typeface="DM Sans"/>
              <a:ea typeface="DM Sans"/>
              <a:cs typeface="DM Sans"/>
              <a:sym typeface="DM Sans"/>
            </a:endParaRPr>
          </a:p>
        </p:txBody>
      </p:sp>
      <p:sp>
        <p:nvSpPr>
          <p:cNvPr id="165" name="Google Shape;165;p48"/>
          <p:cNvSpPr/>
          <p:nvPr/>
        </p:nvSpPr>
        <p:spPr>
          <a:xfrm>
            <a:off x="6772500" y="1143138"/>
            <a:ext cx="1657800" cy="4938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121212"/>
                </a:solidFill>
                <a:latin typeface="DM Sans"/>
                <a:ea typeface="DM Sans"/>
                <a:cs typeface="DM Sans"/>
                <a:sym typeface="DM Sans"/>
              </a:rPr>
              <a:t>La Psicología del Proceso de Prueba</a:t>
            </a:r>
            <a:endParaRPr i="0" sz="1200" u="none" cap="none" strike="noStrike">
              <a:solidFill>
                <a:srgbClr val="121212"/>
              </a:solidFill>
              <a:latin typeface="DM Sans"/>
              <a:ea typeface="DM Sans"/>
              <a:cs typeface="DM Sans"/>
              <a:sym typeface="DM Sans"/>
            </a:endParaRPr>
          </a:p>
        </p:txBody>
      </p:sp>
      <p:sp>
        <p:nvSpPr>
          <p:cNvPr id="166" name="Google Shape;166;p48"/>
          <p:cNvSpPr/>
          <p:nvPr/>
        </p:nvSpPr>
        <p:spPr>
          <a:xfrm>
            <a:off x="6772500" y="2050200"/>
            <a:ext cx="1657800" cy="6399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121212"/>
                </a:solidFill>
                <a:latin typeface="DM Sans"/>
                <a:ea typeface="DM Sans"/>
                <a:cs typeface="DM Sans"/>
                <a:sym typeface="DM Sans"/>
              </a:rPr>
              <a:t>Formas de Pensar del Probador y del Desarrollador</a:t>
            </a:r>
            <a:endParaRPr i="0" sz="1200" u="none" cap="none" strike="noStrike">
              <a:solidFill>
                <a:srgbClr val="121212"/>
              </a:solidFill>
              <a:latin typeface="DM Sans"/>
              <a:ea typeface="DM Sans"/>
              <a:cs typeface="DM Sans"/>
              <a:sym typeface="DM Sans"/>
            </a:endParaRPr>
          </a:p>
        </p:txBody>
      </p:sp>
      <p:sp>
        <p:nvSpPr>
          <p:cNvPr id="162" name="Google Shape;162;p48"/>
          <p:cNvSpPr/>
          <p:nvPr/>
        </p:nvSpPr>
        <p:spPr>
          <a:xfrm>
            <a:off x="618500" y="1851903"/>
            <a:ext cx="1452900" cy="6024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FFFFFF"/>
                </a:solidFill>
                <a:latin typeface="DM Sans"/>
                <a:ea typeface="DM Sans"/>
                <a:cs typeface="DM Sans"/>
                <a:sym typeface="DM Sans"/>
              </a:rPr>
              <a:t>Reportar Resultados</a:t>
            </a:r>
            <a:endParaRPr i="0" sz="1200" u="none" cap="none" strike="noStrike">
              <a:solidFill>
                <a:srgbClr val="FFFFFF"/>
              </a:solidFill>
              <a:latin typeface="DM Sans"/>
              <a:ea typeface="DM Sans"/>
              <a:cs typeface="DM Sans"/>
              <a:sym typeface="DM Sans"/>
            </a:endParaRPr>
          </a:p>
        </p:txBody>
      </p:sp>
      <p:sp>
        <p:nvSpPr>
          <p:cNvPr id="167" name="Google Shape;167;p48"/>
          <p:cNvSpPr/>
          <p:nvPr/>
        </p:nvSpPr>
        <p:spPr>
          <a:xfrm>
            <a:off x="2448200" y="1906200"/>
            <a:ext cx="1657800" cy="4938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121212"/>
                </a:solidFill>
                <a:latin typeface="DM Sans"/>
                <a:ea typeface="DM Sans"/>
                <a:cs typeface="DM Sans"/>
                <a:sym typeface="DM Sans"/>
              </a:rPr>
              <a:t>Cerrando el Ciclo</a:t>
            </a:r>
            <a:endParaRPr i="0" sz="1200" u="none" cap="none" strike="noStrike">
              <a:solidFill>
                <a:srgbClr val="121212"/>
              </a:solidFill>
              <a:latin typeface="DM Sans"/>
              <a:ea typeface="DM Sans"/>
              <a:cs typeface="DM Sans"/>
              <a:sym typeface="DM Sans"/>
            </a:endParaRPr>
          </a:p>
        </p:txBody>
      </p:sp>
      <p:sp>
        <p:nvSpPr>
          <p:cNvPr id="168" name="Google Shape;168;p48"/>
          <p:cNvSpPr/>
          <p:nvPr/>
        </p:nvSpPr>
        <p:spPr>
          <a:xfrm>
            <a:off x="618500" y="2997628"/>
            <a:ext cx="1452900" cy="6024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FFFFFF"/>
                </a:solidFill>
                <a:latin typeface="DM Sans"/>
                <a:ea typeface="DM Sans"/>
                <a:cs typeface="DM Sans"/>
                <a:sym typeface="DM Sans"/>
              </a:rPr>
              <a:t>Puesta En Producción Y Monitoreo</a:t>
            </a:r>
            <a:endParaRPr i="0" sz="1200" u="none" cap="none" strike="noStrike">
              <a:solidFill>
                <a:srgbClr val="FFFFFF"/>
              </a:solidFill>
              <a:latin typeface="DM Sans"/>
              <a:ea typeface="DM Sans"/>
              <a:cs typeface="DM Sans"/>
              <a:sym typeface="DM Sans"/>
            </a:endParaRPr>
          </a:p>
        </p:txBody>
      </p:sp>
      <p:cxnSp>
        <p:nvCxnSpPr>
          <p:cNvPr id="169" name="Google Shape;169;p48"/>
          <p:cNvCxnSpPr>
            <a:stCxn id="168" idx="0"/>
            <a:endCxn id="162" idx="2"/>
          </p:cNvCxnSpPr>
          <p:nvPr/>
        </p:nvCxnSpPr>
        <p:spPr>
          <a:xfrm rot="10800000">
            <a:off x="1344950" y="2454328"/>
            <a:ext cx="0" cy="543300"/>
          </a:xfrm>
          <a:prstGeom prst="straightConnector1">
            <a:avLst/>
          </a:prstGeom>
          <a:noFill/>
          <a:ln cap="flat" cmpd="sng" w="9525">
            <a:solidFill>
              <a:srgbClr val="CCCCCC"/>
            </a:solidFill>
            <a:prstDash val="solid"/>
            <a:round/>
            <a:headEnd len="med" w="med" type="oval"/>
            <a:tailEnd len="med" w="med" type="oval"/>
          </a:ln>
        </p:spPr>
      </p:cxnSp>
      <p:sp>
        <p:nvSpPr>
          <p:cNvPr id="170" name="Google Shape;170;p48"/>
          <p:cNvSpPr/>
          <p:nvPr/>
        </p:nvSpPr>
        <p:spPr>
          <a:xfrm>
            <a:off x="2676950" y="3051925"/>
            <a:ext cx="1657800" cy="4938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121212"/>
                </a:solidFill>
                <a:latin typeface="DM Sans"/>
                <a:ea typeface="DM Sans"/>
                <a:cs typeface="DM Sans"/>
                <a:sym typeface="DM Sans"/>
              </a:rPr>
              <a:t>UAT</a:t>
            </a:r>
            <a:endParaRPr i="0" sz="1200" u="none" cap="none" strike="noStrike">
              <a:solidFill>
                <a:srgbClr val="121212"/>
              </a:solidFill>
              <a:latin typeface="DM Sans"/>
              <a:ea typeface="DM Sans"/>
              <a:cs typeface="DM Sans"/>
              <a:sym typeface="DM Sans"/>
            </a:endParaRPr>
          </a:p>
        </p:txBody>
      </p:sp>
      <p:sp>
        <p:nvSpPr>
          <p:cNvPr id="171" name="Google Shape;171;p48"/>
          <p:cNvSpPr/>
          <p:nvPr/>
        </p:nvSpPr>
        <p:spPr>
          <a:xfrm>
            <a:off x="4629050" y="3051925"/>
            <a:ext cx="1657800" cy="4938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121212"/>
                </a:solidFill>
                <a:latin typeface="DM Sans"/>
                <a:ea typeface="DM Sans"/>
                <a:cs typeface="DM Sans"/>
                <a:sym typeface="DM Sans"/>
              </a:rPr>
              <a:t>Pruebas en Producción</a:t>
            </a:r>
            <a:endParaRPr i="0" sz="1200" u="none" cap="none" strike="noStrike">
              <a:solidFill>
                <a:srgbClr val="121212"/>
              </a:solidFill>
              <a:latin typeface="DM Sans"/>
              <a:ea typeface="DM Sans"/>
              <a:cs typeface="DM Sans"/>
              <a:sym typeface="DM Sans"/>
            </a:endParaRPr>
          </a:p>
        </p:txBody>
      </p:sp>
      <p:sp>
        <p:nvSpPr>
          <p:cNvPr id="172" name="Google Shape;172;p48"/>
          <p:cNvSpPr/>
          <p:nvPr/>
        </p:nvSpPr>
        <p:spPr>
          <a:xfrm>
            <a:off x="6834675" y="3065300"/>
            <a:ext cx="1657800" cy="4938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121212"/>
                </a:solidFill>
                <a:latin typeface="DM Sans"/>
                <a:ea typeface="DM Sans"/>
                <a:cs typeface="DM Sans"/>
                <a:sym typeface="DM Sans"/>
              </a:rPr>
              <a:t>Monitore</a:t>
            </a:r>
            <a:endParaRPr i="0" sz="1200" u="none" cap="none" strike="noStrike">
              <a:solidFill>
                <a:srgbClr val="121212"/>
              </a:solidFill>
              <a:latin typeface="DM Sans"/>
              <a:ea typeface="DM Sans"/>
              <a:cs typeface="DM Sans"/>
              <a:sym typeface="DM Sans"/>
            </a:endParaRPr>
          </a:p>
        </p:txBody>
      </p:sp>
      <p:sp>
        <p:nvSpPr>
          <p:cNvPr id="173" name="Google Shape;173;p48"/>
          <p:cNvSpPr/>
          <p:nvPr/>
        </p:nvSpPr>
        <p:spPr>
          <a:xfrm>
            <a:off x="618500" y="4265278"/>
            <a:ext cx="1452900" cy="602400"/>
          </a:xfrm>
          <a:prstGeom prst="rect">
            <a:avLst/>
          </a:prstGeom>
          <a:solidFill>
            <a:srgbClr val="27282D"/>
          </a:solidFill>
          <a:ln cap="flat" cmpd="sng" w="9525">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FFFFFF"/>
                </a:solidFill>
                <a:latin typeface="DM Sans"/>
                <a:ea typeface="DM Sans"/>
                <a:cs typeface="DM Sans"/>
                <a:sym typeface="DM Sans"/>
              </a:rPr>
              <a:t>Comunicación con el Equipo</a:t>
            </a:r>
            <a:endParaRPr i="0" sz="1200" u="none" cap="none" strike="noStrike">
              <a:solidFill>
                <a:srgbClr val="FFFFFF"/>
              </a:solidFill>
              <a:latin typeface="DM Sans"/>
              <a:ea typeface="DM Sans"/>
              <a:cs typeface="DM Sans"/>
              <a:sym typeface="DM Sans"/>
            </a:endParaRPr>
          </a:p>
        </p:txBody>
      </p:sp>
      <p:cxnSp>
        <p:nvCxnSpPr>
          <p:cNvPr id="174" name="Google Shape;174;p48"/>
          <p:cNvCxnSpPr>
            <a:stCxn id="173" idx="0"/>
            <a:endCxn id="168" idx="2"/>
          </p:cNvCxnSpPr>
          <p:nvPr/>
        </p:nvCxnSpPr>
        <p:spPr>
          <a:xfrm rot="10800000">
            <a:off x="1344950" y="3600178"/>
            <a:ext cx="0" cy="665100"/>
          </a:xfrm>
          <a:prstGeom prst="straightConnector1">
            <a:avLst/>
          </a:prstGeom>
          <a:noFill/>
          <a:ln cap="flat" cmpd="sng" w="9525">
            <a:solidFill>
              <a:srgbClr val="CCCCCC"/>
            </a:solidFill>
            <a:prstDash val="solid"/>
            <a:round/>
            <a:headEnd len="med" w="med" type="oval"/>
            <a:tailEnd len="med" w="med" type="oval"/>
          </a:ln>
        </p:spPr>
      </p:cxnSp>
      <p:cxnSp>
        <p:nvCxnSpPr>
          <p:cNvPr id="175" name="Google Shape;175;p48"/>
          <p:cNvCxnSpPr>
            <a:stCxn id="162" idx="3"/>
            <a:endCxn id="167" idx="1"/>
          </p:cNvCxnSpPr>
          <p:nvPr/>
        </p:nvCxnSpPr>
        <p:spPr>
          <a:xfrm>
            <a:off x="2071400" y="2153103"/>
            <a:ext cx="376800" cy="0"/>
          </a:xfrm>
          <a:prstGeom prst="straightConnector1">
            <a:avLst/>
          </a:prstGeom>
          <a:noFill/>
          <a:ln cap="flat" cmpd="sng" w="9525">
            <a:solidFill>
              <a:srgbClr val="CCCCCC"/>
            </a:solidFill>
            <a:prstDash val="solid"/>
            <a:round/>
            <a:headEnd len="med" w="med" type="oval"/>
            <a:tailEnd len="med" w="med" type="oval"/>
          </a:ln>
        </p:spPr>
      </p:cxnSp>
      <p:cxnSp>
        <p:nvCxnSpPr>
          <p:cNvPr id="176" name="Google Shape;176;p48"/>
          <p:cNvCxnSpPr/>
          <p:nvPr/>
        </p:nvCxnSpPr>
        <p:spPr>
          <a:xfrm>
            <a:off x="2071400" y="1149378"/>
            <a:ext cx="2411400" cy="240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77" name="Google Shape;177;p48"/>
          <p:cNvCxnSpPr>
            <a:stCxn id="165" idx="1"/>
          </p:cNvCxnSpPr>
          <p:nvPr/>
        </p:nvCxnSpPr>
        <p:spPr>
          <a:xfrm flipH="1">
            <a:off x="6140700" y="1390038"/>
            <a:ext cx="6318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78" name="Google Shape;178;p48"/>
          <p:cNvCxnSpPr>
            <a:stCxn id="166" idx="0"/>
            <a:endCxn id="165" idx="2"/>
          </p:cNvCxnSpPr>
          <p:nvPr/>
        </p:nvCxnSpPr>
        <p:spPr>
          <a:xfrm rot="-5400000">
            <a:off x="7395000" y="1843200"/>
            <a:ext cx="413400" cy="600"/>
          </a:xfrm>
          <a:prstGeom prst="bentConnector3">
            <a:avLst>
              <a:gd fmla="val 49983" name="adj1"/>
            </a:avLst>
          </a:prstGeom>
          <a:noFill/>
          <a:ln cap="flat" cmpd="sng" w="9525">
            <a:solidFill>
              <a:srgbClr val="CCCCCC"/>
            </a:solidFill>
            <a:prstDash val="solid"/>
            <a:round/>
            <a:headEnd len="sm" w="sm" type="none"/>
            <a:tailEnd len="med" w="med" type="oval"/>
          </a:ln>
        </p:spPr>
      </p:cxnSp>
      <p:cxnSp>
        <p:nvCxnSpPr>
          <p:cNvPr id="179" name="Google Shape;179;p48"/>
          <p:cNvCxnSpPr>
            <a:stCxn id="168" idx="3"/>
            <a:endCxn id="170" idx="1"/>
          </p:cNvCxnSpPr>
          <p:nvPr/>
        </p:nvCxnSpPr>
        <p:spPr>
          <a:xfrm>
            <a:off x="2071400" y="3298828"/>
            <a:ext cx="605700" cy="0"/>
          </a:xfrm>
          <a:prstGeom prst="straightConnector1">
            <a:avLst/>
          </a:prstGeom>
          <a:noFill/>
          <a:ln cap="flat" cmpd="sng" w="9525">
            <a:solidFill>
              <a:srgbClr val="CCCCCC"/>
            </a:solidFill>
            <a:prstDash val="solid"/>
            <a:round/>
            <a:headEnd len="med" w="med" type="oval"/>
            <a:tailEnd len="med" w="med" type="oval"/>
          </a:ln>
        </p:spPr>
      </p:cxnSp>
      <p:cxnSp>
        <p:nvCxnSpPr>
          <p:cNvPr id="180" name="Google Shape;180;p48"/>
          <p:cNvCxnSpPr>
            <a:stCxn id="170" idx="3"/>
            <a:endCxn id="171" idx="1"/>
          </p:cNvCxnSpPr>
          <p:nvPr/>
        </p:nvCxnSpPr>
        <p:spPr>
          <a:xfrm>
            <a:off x="4334750" y="3298825"/>
            <a:ext cx="294300" cy="0"/>
          </a:xfrm>
          <a:prstGeom prst="straightConnector1">
            <a:avLst/>
          </a:prstGeom>
          <a:noFill/>
          <a:ln cap="flat" cmpd="sng" w="9525">
            <a:solidFill>
              <a:srgbClr val="CCCCCC"/>
            </a:solidFill>
            <a:prstDash val="solid"/>
            <a:round/>
            <a:headEnd len="med" w="med" type="oval"/>
            <a:tailEnd len="med" w="med" type="oval"/>
          </a:ln>
        </p:spPr>
      </p:cxnSp>
      <p:cxnSp>
        <p:nvCxnSpPr>
          <p:cNvPr id="181" name="Google Shape;181;p48"/>
          <p:cNvCxnSpPr>
            <a:stCxn id="171" idx="3"/>
            <a:endCxn id="172" idx="1"/>
          </p:cNvCxnSpPr>
          <p:nvPr/>
        </p:nvCxnSpPr>
        <p:spPr>
          <a:xfrm>
            <a:off x="6286850" y="3298825"/>
            <a:ext cx="547800" cy="13500"/>
          </a:xfrm>
          <a:prstGeom prst="straightConnector1">
            <a:avLst/>
          </a:prstGeom>
          <a:noFill/>
          <a:ln cap="flat" cmpd="sng" w="9525">
            <a:solidFill>
              <a:srgbClr val="CCCCCC"/>
            </a:solidFill>
            <a:prstDash val="solid"/>
            <a:round/>
            <a:headEnd len="med" w="med" type="oval"/>
            <a:tailEnd len="med" w="med" type="oval"/>
          </a:ln>
        </p:spPr>
      </p:cxnSp>
      <p:sp>
        <p:nvSpPr>
          <p:cNvPr id="182" name="Google Shape;182;p48"/>
          <p:cNvSpPr/>
          <p:nvPr/>
        </p:nvSpPr>
        <p:spPr>
          <a:xfrm>
            <a:off x="3124075" y="4319575"/>
            <a:ext cx="1657800" cy="4938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121212"/>
                </a:solidFill>
                <a:latin typeface="DM Sans"/>
                <a:ea typeface="DM Sans"/>
                <a:cs typeface="DM Sans"/>
                <a:sym typeface="DM Sans"/>
              </a:rPr>
              <a:t>Relación con cada Miembro del equipo</a:t>
            </a:r>
            <a:endParaRPr i="0" sz="1200" u="none" cap="none" strike="noStrike">
              <a:solidFill>
                <a:srgbClr val="121212"/>
              </a:solidFill>
              <a:latin typeface="DM Sans"/>
              <a:ea typeface="DM Sans"/>
              <a:cs typeface="DM Sans"/>
              <a:sym typeface="DM Sans"/>
            </a:endParaRPr>
          </a:p>
        </p:txBody>
      </p:sp>
      <p:cxnSp>
        <p:nvCxnSpPr>
          <p:cNvPr id="183" name="Google Shape;183;p48"/>
          <p:cNvCxnSpPr>
            <a:stCxn id="173" idx="3"/>
            <a:endCxn id="182" idx="1"/>
          </p:cNvCxnSpPr>
          <p:nvPr/>
        </p:nvCxnSpPr>
        <p:spPr>
          <a:xfrm>
            <a:off x="2071400" y="4566478"/>
            <a:ext cx="1052700" cy="0"/>
          </a:xfrm>
          <a:prstGeom prst="straightConnector1">
            <a:avLst/>
          </a:prstGeom>
          <a:noFill/>
          <a:ln cap="flat" cmpd="sng" w="9525">
            <a:solidFill>
              <a:srgbClr val="CCCCCC"/>
            </a:solidFill>
            <a:prstDash val="solid"/>
            <a:round/>
            <a:headEnd len="med" w="med" type="oval"/>
            <a:tailEnd len="med" w="med" type="oval"/>
          </a:ln>
        </p:spPr>
      </p:cxnSp>
      <p:sp>
        <p:nvSpPr>
          <p:cNvPr id="184" name="Google Shape;184;p48"/>
          <p:cNvSpPr/>
          <p:nvPr/>
        </p:nvSpPr>
        <p:spPr>
          <a:xfrm>
            <a:off x="4482800" y="958500"/>
            <a:ext cx="1657800" cy="863100"/>
          </a:xfrm>
          <a:prstGeom prst="rect">
            <a:avLst/>
          </a:prstGeom>
          <a:solidFill>
            <a:schemeClr val="lt1"/>
          </a:solidFill>
          <a:ln cap="flat" cmpd="sng" w="9525">
            <a:solidFill>
              <a:srgbClr val="27282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419" sz="1200" u="none" cap="none" strike="noStrike">
                <a:solidFill>
                  <a:srgbClr val="121212"/>
                </a:solidFill>
                <a:latin typeface="DM Sans"/>
                <a:ea typeface="DM Sans"/>
                <a:cs typeface="DM Sans"/>
                <a:sym typeface="DM Sans"/>
              </a:rPr>
              <a:t>Trazabilidad entre la Base de Prueba </a:t>
            </a:r>
            <a:r>
              <a:rPr i="0" lang="es-419" sz="1200" u="none" cap="none" strike="noStrike">
                <a:solidFill>
                  <a:srgbClr val="222222"/>
                </a:solidFill>
                <a:latin typeface="DM Sans"/>
                <a:ea typeface="DM Sans"/>
                <a:cs typeface="DM Sans"/>
                <a:sym typeface="DM Sans"/>
              </a:rPr>
              <a:t>y</a:t>
            </a:r>
            <a:r>
              <a:rPr i="0" lang="es-419" sz="1200" u="none" cap="none" strike="noStrike">
                <a:solidFill>
                  <a:srgbClr val="121212"/>
                </a:solidFill>
                <a:latin typeface="DM Sans"/>
                <a:ea typeface="DM Sans"/>
                <a:cs typeface="DM Sans"/>
                <a:sym typeface="DM Sans"/>
              </a:rPr>
              <a:t> los Productos de Trabajo de la Prueba</a:t>
            </a:r>
            <a:endParaRPr i="0" sz="1200" u="none" cap="none" strike="noStrike">
              <a:solidFill>
                <a:srgbClr val="222222"/>
              </a:solidFill>
              <a:latin typeface="DM Sans"/>
              <a:ea typeface="DM Sans"/>
              <a:cs typeface="DM Sans"/>
              <a:sym typeface="DM Sans"/>
            </a:endParaRPr>
          </a:p>
        </p:txBody>
      </p:sp>
      <p:pic>
        <p:nvPicPr>
          <p:cNvPr id="185" name="Google Shape;185;p48"/>
          <p:cNvPicPr preferRelativeResize="0"/>
          <p:nvPr/>
        </p:nvPicPr>
        <p:blipFill>
          <a:blip r:embed="rId5">
            <a:alphaModFix/>
          </a:blip>
          <a:stretch>
            <a:fillRect/>
          </a:stretch>
        </p:blipFill>
        <p:spPr>
          <a:xfrm>
            <a:off x="7447188" y="4574200"/>
            <a:ext cx="1514475" cy="4762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 de reporte</a:t>
            </a:r>
            <a:endParaRPr b="1" sz="3500">
              <a:solidFill>
                <a:schemeClr val="lt1"/>
              </a:solidFill>
              <a:latin typeface="DM Sans"/>
              <a:ea typeface="DM Sans"/>
              <a:cs typeface="DM Sans"/>
              <a:sym typeface="DM Sans"/>
            </a:endParaRPr>
          </a:p>
        </p:txBody>
      </p:sp>
      <p:pic>
        <p:nvPicPr>
          <p:cNvPr id="483" name="Google Shape;483;p84"/>
          <p:cNvPicPr preferRelativeResize="0"/>
          <p:nvPr/>
        </p:nvPicPr>
        <p:blipFill rotWithShape="1">
          <a:blip r:embed="rId3">
            <a:alphaModFix/>
          </a:blip>
          <a:srcRect b="0" l="0" r="0" t="0"/>
          <a:stretch/>
        </p:blipFill>
        <p:spPr>
          <a:xfrm>
            <a:off x="1158150" y="1015575"/>
            <a:ext cx="6729900" cy="36403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5"/>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419"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89" name="Google Shape;489;p85"/>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86"/>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495" name="Google Shape;495;p86"/>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Presentación de resultados</a:t>
            </a:r>
            <a:endParaRPr sz="2500">
              <a:solidFill>
                <a:srgbClr val="DEFC52"/>
              </a:solidFill>
              <a:latin typeface="Helvetica Neue Light"/>
              <a:ea typeface="Helvetica Neue Light"/>
              <a:cs typeface="Helvetica Neue Light"/>
              <a:sym typeface="Helvetica Neue Light"/>
            </a:endParaRPr>
          </a:p>
        </p:txBody>
      </p:sp>
      <p:sp>
        <p:nvSpPr>
          <p:cNvPr id="496" name="Google Shape;496;p86"/>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2</a:t>
            </a:r>
            <a:r>
              <a:rPr b="1" lang="es-419" sz="2000">
                <a:solidFill>
                  <a:srgbClr val="83AEFB"/>
                </a:solidFill>
                <a:latin typeface="DM Sans"/>
                <a:ea typeface="DM Sans"/>
                <a:cs typeface="DM Sans"/>
                <a:sym typeface="DM Sans"/>
              </a:rPr>
              <a:t>0 minutos</a:t>
            </a:r>
            <a:endParaRPr b="1" sz="2000">
              <a:solidFill>
                <a:srgbClr val="83AEFB"/>
              </a:solidFill>
              <a:latin typeface="DM Sans"/>
              <a:ea typeface="DM Sans"/>
              <a:cs typeface="DM Sans"/>
              <a:sym typeface="DM Sans"/>
            </a:endParaRPr>
          </a:p>
        </p:txBody>
      </p:sp>
      <p:grpSp>
        <p:nvGrpSpPr>
          <p:cNvPr id="497" name="Google Shape;497;p86"/>
          <p:cNvGrpSpPr/>
          <p:nvPr/>
        </p:nvGrpSpPr>
        <p:grpSpPr>
          <a:xfrm>
            <a:off x="473351" y="619523"/>
            <a:ext cx="738900" cy="738900"/>
            <a:chOff x="473351" y="619523"/>
            <a:chExt cx="738900" cy="738900"/>
          </a:xfrm>
        </p:grpSpPr>
        <p:sp>
          <p:nvSpPr>
            <p:cNvPr id="498" name="Google Shape;498;p8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99" name="Google Shape;499;p8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00" name="Google Shape;500;p86"/>
          <p:cNvSpPr txBox="1"/>
          <p:nvPr/>
        </p:nvSpPr>
        <p:spPr>
          <a:xfrm>
            <a:off x="473350" y="21955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Usando los casos de prueba realizados la clase pasada, deberán presentar los resultados obtenidos.</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87"/>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506" name="Google Shape;506;p87"/>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507" name="Google Shape;507;p87"/>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508" name="Google Shape;508;p87"/>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509" name="Google Shape;509;p87"/>
          <p:cNvGrpSpPr/>
          <p:nvPr/>
        </p:nvGrpSpPr>
        <p:grpSpPr>
          <a:xfrm>
            <a:off x="457350" y="468286"/>
            <a:ext cx="431074" cy="431074"/>
            <a:chOff x="473351" y="619523"/>
            <a:chExt cx="738900" cy="738900"/>
          </a:xfrm>
        </p:grpSpPr>
        <p:sp>
          <p:nvSpPr>
            <p:cNvPr id="510" name="Google Shape;510;p87"/>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1" name="Google Shape;511;p87"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grpSp>
        <p:nvGrpSpPr>
          <p:cNvPr id="516" name="Google Shape;516;p88"/>
          <p:cNvGrpSpPr/>
          <p:nvPr/>
        </p:nvGrpSpPr>
        <p:grpSpPr>
          <a:xfrm>
            <a:off x="457350" y="468286"/>
            <a:ext cx="431074" cy="431074"/>
            <a:chOff x="473351" y="619523"/>
            <a:chExt cx="738900" cy="738900"/>
          </a:xfrm>
        </p:grpSpPr>
        <p:sp>
          <p:nvSpPr>
            <p:cNvPr id="517" name="Google Shape;517;p8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8" name="Google Shape;518;p8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519" name="Google Shape;519;p88"/>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Presentación de resultados</a:t>
            </a:r>
            <a:endParaRPr b="1" sz="4000">
              <a:solidFill>
                <a:schemeClr val="dk1"/>
              </a:solidFill>
              <a:latin typeface="DM Sans"/>
              <a:ea typeface="DM Sans"/>
              <a:cs typeface="DM Sans"/>
              <a:sym typeface="DM Sans"/>
            </a:endParaRPr>
          </a:p>
        </p:txBody>
      </p:sp>
      <p:sp>
        <p:nvSpPr>
          <p:cNvPr id="520" name="Google Shape;520;p88"/>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521" name="Google Shape;521;p88"/>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Consigna:</a:t>
            </a:r>
            <a:r>
              <a:rPr lang="es-419" sz="1350">
                <a:latin typeface="DM Sans"/>
                <a:ea typeface="DM Sans"/>
                <a:cs typeface="DM Sans"/>
                <a:sym typeface="DM Sans"/>
              </a:rPr>
              <a:t> </a:t>
            </a:r>
            <a:r>
              <a:rPr lang="es-419" sz="1350">
                <a:latin typeface="DM Sans"/>
                <a:ea typeface="DM Sans"/>
                <a:cs typeface="DM Sans"/>
                <a:sym typeface="DM Sans"/>
              </a:rPr>
              <a:t>Utilizando los casos de prueba realizados en la clase anterior, deberán realizar la ejecución de las pruebas. </a:t>
            </a:r>
            <a:endParaRPr sz="1350">
              <a:latin typeface="DM Sans"/>
              <a:ea typeface="DM Sans"/>
              <a:cs typeface="DM Sans"/>
              <a:sym typeface="DM Sans"/>
            </a:endParaRPr>
          </a:p>
        </p:txBody>
      </p:sp>
      <p:sp>
        <p:nvSpPr>
          <p:cNvPr id="522" name="Google Shape;522;p88"/>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Una vez terminadas las pruebas, tendrán que armar un reporte de resultados.</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Pueden usar este</a:t>
            </a:r>
            <a:r>
              <a:rPr lang="es-419" sz="1350">
                <a:solidFill>
                  <a:srgbClr val="83AEFB"/>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4">
                  <a:extLst>
                    <a:ext uri="{A12FA001-AC4F-418D-AE19-62706E023703}">
                      <ahyp:hlinkClr val="tx"/>
                    </a:ext>
                  </a:extLst>
                </a:hlinkClick>
              </a:rPr>
              <a:t>Template</a:t>
            </a:r>
            <a:endParaRPr sz="1350">
              <a:solidFill>
                <a:srgbClr val="83AEFB"/>
              </a:solidFill>
              <a:latin typeface="DM Sans"/>
              <a:ea typeface="DM Sans"/>
              <a:cs typeface="DM Sans"/>
              <a:sym typeface="DM Sans"/>
            </a:endParaRPr>
          </a:p>
        </p:txBody>
      </p:sp>
      <p:sp>
        <p:nvSpPr>
          <p:cNvPr id="523" name="Google Shape;523;p88"/>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100">
                <a:solidFill>
                  <a:srgbClr val="999999"/>
                </a:solidFill>
                <a:latin typeface="DM Sans"/>
                <a:ea typeface="DM Sans"/>
                <a:cs typeface="DM Sans"/>
                <a:sym typeface="DM Sans"/>
              </a:rPr>
              <a:t>NOTA:</a:t>
            </a:r>
            <a:r>
              <a:rPr lang="es-419"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8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Puesta en producción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y monitoreo</a:t>
            </a:r>
            <a:endParaRPr b="1" sz="4000">
              <a:solidFill>
                <a:srgbClr val="83AEFB"/>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Últimas etapas</a:t>
            </a:r>
            <a:endParaRPr b="1" sz="4000">
              <a:solidFill>
                <a:schemeClr val="dk1"/>
              </a:solidFill>
              <a:latin typeface="DM Sans"/>
              <a:ea typeface="DM Sans"/>
              <a:cs typeface="DM Sans"/>
              <a:sym typeface="DM Sans"/>
            </a:endParaRPr>
          </a:p>
        </p:txBody>
      </p:sp>
      <p:sp>
        <p:nvSpPr>
          <p:cNvPr id="534" name="Google Shape;534;p90"/>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Si bien ya dijimos que el reporte de resultados, es la última tarea del tester, hay un par de pasos previos a llegar a esa estadía del producto.</a:t>
            </a:r>
            <a:endParaRPr sz="1350">
              <a:latin typeface="DM Sans"/>
              <a:ea typeface="DM Sans"/>
              <a:cs typeface="DM Sans"/>
              <a:sym typeface="DM Sans"/>
            </a:endParaRPr>
          </a:p>
        </p:txBody>
      </p:sp>
      <p:sp>
        <p:nvSpPr>
          <p:cNvPr id="535" name="Google Shape;535;p90"/>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 decir, si debemos enumerar las últimas etapas de puesta en marcha de un producto o versión, hay que separarlas en 4 partes.</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grpSp>
        <p:nvGrpSpPr>
          <p:cNvPr id="540" name="Google Shape;540;p91"/>
          <p:cNvGrpSpPr/>
          <p:nvPr/>
        </p:nvGrpSpPr>
        <p:grpSpPr>
          <a:xfrm>
            <a:off x="2172088" y="1852650"/>
            <a:ext cx="197100" cy="197100"/>
            <a:chOff x="2172088" y="1852650"/>
            <a:chExt cx="197100" cy="197100"/>
          </a:xfrm>
        </p:grpSpPr>
        <p:sp>
          <p:nvSpPr>
            <p:cNvPr id="541" name="Google Shape;541;p91"/>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91"/>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3" name="Google Shape;543;p91"/>
          <p:cNvGrpSpPr/>
          <p:nvPr/>
        </p:nvGrpSpPr>
        <p:grpSpPr>
          <a:xfrm>
            <a:off x="2172088" y="2455775"/>
            <a:ext cx="197100" cy="197100"/>
            <a:chOff x="2172088" y="2455775"/>
            <a:chExt cx="197100" cy="197100"/>
          </a:xfrm>
        </p:grpSpPr>
        <p:sp>
          <p:nvSpPr>
            <p:cNvPr id="544" name="Google Shape;544;p91"/>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91"/>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46" name="Google Shape;546;p91"/>
          <p:cNvCxnSpPr>
            <a:endCxn id="544"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547" name="Google Shape;547;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Partes de la última etapa</a:t>
            </a:r>
            <a:endParaRPr b="1" sz="4000">
              <a:solidFill>
                <a:schemeClr val="dk1"/>
              </a:solidFill>
              <a:latin typeface="DM Sans"/>
              <a:ea typeface="DM Sans"/>
              <a:cs typeface="DM Sans"/>
              <a:sym typeface="DM Sans"/>
            </a:endParaRPr>
          </a:p>
        </p:txBody>
      </p:sp>
      <p:sp>
        <p:nvSpPr>
          <p:cNvPr id="548" name="Google Shape;548;p91"/>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1</a:t>
            </a:r>
            <a:r>
              <a:rPr lang="es-419" sz="1350">
                <a:solidFill>
                  <a:schemeClr val="dk1"/>
                </a:solidFill>
                <a:latin typeface="DM Sans"/>
                <a:ea typeface="DM Sans"/>
                <a:cs typeface="DM Sans"/>
                <a:sym typeface="DM Sans"/>
              </a:rPr>
              <a:t> UAT</a:t>
            </a:r>
            <a:endParaRPr sz="1350">
              <a:solidFill>
                <a:schemeClr val="dk1"/>
              </a:solidFill>
              <a:latin typeface="DM Sans"/>
              <a:ea typeface="DM Sans"/>
              <a:cs typeface="DM Sans"/>
              <a:sym typeface="DM Sans"/>
            </a:endParaRPr>
          </a:p>
        </p:txBody>
      </p:sp>
      <p:sp>
        <p:nvSpPr>
          <p:cNvPr id="549" name="Google Shape;549;p91"/>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2</a:t>
            </a:r>
            <a:r>
              <a:rPr lang="es-419" sz="1350">
                <a:solidFill>
                  <a:schemeClr val="dk1"/>
                </a:solidFill>
                <a:latin typeface="DM Sans"/>
                <a:ea typeface="DM Sans"/>
                <a:cs typeface="DM Sans"/>
                <a:sym typeface="DM Sans"/>
              </a:rPr>
              <a:t> Reporte</a:t>
            </a:r>
            <a:endParaRPr sz="1350">
              <a:solidFill>
                <a:schemeClr val="dk1"/>
              </a:solidFill>
              <a:latin typeface="DM Sans"/>
              <a:ea typeface="DM Sans"/>
              <a:cs typeface="DM Sans"/>
              <a:sym typeface="DM Sans"/>
            </a:endParaRPr>
          </a:p>
        </p:txBody>
      </p:sp>
      <p:grpSp>
        <p:nvGrpSpPr>
          <p:cNvPr id="550" name="Google Shape;550;p91"/>
          <p:cNvGrpSpPr/>
          <p:nvPr/>
        </p:nvGrpSpPr>
        <p:grpSpPr>
          <a:xfrm>
            <a:off x="2172088" y="3082350"/>
            <a:ext cx="197100" cy="197100"/>
            <a:chOff x="2172088" y="3058775"/>
            <a:chExt cx="197100" cy="197100"/>
          </a:xfrm>
        </p:grpSpPr>
        <p:sp>
          <p:nvSpPr>
            <p:cNvPr id="551" name="Google Shape;551;p91"/>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1"/>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3" name="Google Shape;553;p91"/>
          <p:cNvCxnSpPr>
            <a:endCxn id="551"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554" name="Google Shape;554;p91"/>
          <p:cNvGrpSpPr/>
          <p:nvPr/>
        </p:nvGrpSpPr>
        <p:grpSpPr>
          <a:xfrm>
            <a:off x="2172088" y="3685475"/>
            <a:ext cx="197100" cy="197100"/>
            <a:chOff x="2172088" y="3661775"/>
            <a:chExt cx="197100" cy="197100"/>
          </a:xfrm>
        </p:grpSpPr>
        <p:sp>
          <p:nvSpPr>
            <p:cNvPr id="555" name="Google Shape;555;p91"/>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1"/>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57" name="Google Shape;557;p91"/>
          <p:cNvCxnSpPr>
            <a:endCxn id="555"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558" name="Google Shape;558;p91"/>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3</a:t>
            </a:r>
            <a:r>
              <a:rPr lang="es-419" sz="1350">
                <a:solidFill>
                  <a:schemeClr val="dk1"/>
                </a:solidFill>
                <a:latin typeface="DM Sans"/>
                <a:ea typeface="DM Sans"/>
                <a:cs typeface="DM Sans"/>
                <a:sym typeface="DM Sans"/>
              </a:rPr>
              <a:t> Pruebas en producción</a:t>
            </a:r>
            <a:endParaRPr sz="1350">
              <a:solidFill>
                <a:schemeClr val="dk1"/>
              </a:solidFill>
              <a:latin typeface="DM Sans"/>
              <a:ea typeface="DM Sans"/>
              <a:cs typeface="DM Sans"/>
              <a:sym typeface="DM Sans"/>
            </a:endParaRPr>
          </a:p>
        </p:txBody>
      </p:sp>
      <p:sp>
        <p:nvSpPr>
          <p:cNvPr id="559" name="Google Shape;559;p91"/>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4</a:t>
            </a:r>
            <a:r>
              <a:rPr lang="es-419" sz="1350">
                <a:solidFill>
                  <a:schemeClr val="dk1"/>
                </a:solidFill>
                <a:latin typeface="DM Sans"/>
                <a:ea typeface="DM Sans"/>
                <a:cs typeface="DM Sans"/>
                <a:sym typeface="DM Sans"/>
              </a:rPr>
              <a:t> Monitoreo</a:t>
            </a:r>
            <a:endParaRPr sz="1350">
              <a:solidFill>
                <a:schemeClr val="dk1"/>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3" name="Shape 563"/>
        <p:cNvGrpSpPr/>
        <p:nvPr/>
      </p:nvGrpSpPr>
      <p:grpSpPr>
        <a:xfrm>
          <a:off x="0" y="0"/>
          <a:ext cx="0" cy="0"/>
          <a:chOff x="0" y="0"/>
          <a:chExt cx="0" cy="0"/>
        </a:xfrm>
      </p:grpSpPr>
      <p:sp>
        <p:nvSpPr>
          <p:cNvPr id="564" name="Google Shape;564;p9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UAT</a:t>
            </a:r>
            <a:endParaRPr b="1" sz="4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9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93"/>
          <p:cNvPicPr preferRelativeResize="0"/>
          <p:nvPr/>
        </p:nvPicPr>
        <p:blipFill rotWithShape="1">
          <a:blip r:embed="rId3">
            <a:alphaModFix/>
          </a:blip>
          <a:srcRect b="-36479" l="-9622" r="-9610" t="-31474"/>
          <a:stretch/>
        </p:blipFill>
        <p:spPr>
          <a:xfrm>
            <a:off x="504875" y="468275"/>
            <a:ext cx="2923973" cy="4118750"/>
          </a:xfrm>
          <a:prstGeom prst="rect">
            <a:avLst/>
          </a:prstGeom>
          <a:noFill/>
          <a:ln>
            <a:noFill/>
          </a:ln>
        </p:spPr>
      </p:pic>
      <p:sp>
        <p:nvSpPr>
          <p:cNvPr id="571" name="Google Shape;571;p93"/>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Testing de aceptación de usuario</a:t>
            </a:r>
            <a:endParaRPr b="1" sz="4000">
              <a:solidFill>
                <a:schemeClr val="dk1"/>
              </a:solidFill>
              <a:latin typeface="DM Sans"/>
              <a:ea typeface="DM Sans"/>
              <a:cs typeface="DM Sans"/>
              <a:sym typeface="DM Sans"/>
            </a:endParaRPr>
          </a:p>
        </p:txBody>
      </p:sp>
      <p:sp>
        <p:nvSpPr>
          <p:cNvPr id="572" name="Google Shape;572;p93"/>
          <p:cNvSpPr txBox="1"/>
          <p:nvPr/>
        </p:nvSpPr>
        <p:spPr>
          <a:xfrm>
            <a:off x="3649500" y="2865113"/>
            <a:ext cx="4987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Hay que remarcar la importancia de esta parte en las últimas etapas del ciclo de desarrollo.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En el UAT nos centramos en </a:t>
            </a:r>
            <a:r>
              <a:rPr lang="es-419" sz="1350">
                <a:highlight>
                  <a:srgbClr val="EA90FF"/>
                </a:highlight>
                <a:latin typeface="DM Sans"/>
                <a:ea typeface="DM Sans"/>
                <a:cs typeface="DM Sans"/>
                <a:sym typeface="DM Sans"/>
              </a:rPr>
              <a:t>hacer pruebas en la última versión que será entregada a producción.</a:t>
            </a:r>
            <a:endParaRPr sz="1350">
              <a:highlight>
                <a:srgbClr val="EA90FF"/>
              </a:highlight>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49"/>
          <p:cNvPicPr preferRelativeResize="0"/>
          <p:nvPr/>
        </p:nvPicPr>
        <p:blipFill>
          <a:blip r:embed="rId3">
            <a:alphaModFix/>
          </a:blip>
          <a:stretch>
            <a:fillRect/>
          </a:stretch>
        </p:blipFill>
        <p:spPr>
          <a:xfrm>
            <a:off x="5865175" y="1317325"/>
            <a:ext cx="1958700" cy="3277650"/>
          </a:xfrm>
          <a:prstGeom prst="rect">
            <a:avLst/>
          </a:prstGeom>
          <a:noFill/>
          <a:ln>
            <a:noFill/>
          </a:ln>
        </p:spPr>
      </p:pic>
      <p:sp>
        <p:nvSpPr>
          <p:cNvPr id="191" name="Google Shape;191;p49"/>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92" name="Google Shape;192;p49"/>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09</a:t>
            </a:r>
            <a:endParaRPr b="1" sz="1600">
              <a:solidFill>
                <a:srgbClr val="999999"/>
              </a:solidFill>
              <a:latin typeface="DM Sans"/>
              <a:ea typeface="DM Sans"/>
              <a:cs typeface="DM Sans"/>
              <a:sym typeface="DM Sans"/>
            </a:endParaRPr>
          </a:p>
        </p:txBody>
      </p:sp>
      <p:cxnSp>
        <p:nvCxnSpPr>
          <p:cNvPr id="193" name="Google Shape;193;p49"/>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94" name="Google Shape;194;p49"/>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Ejecución de pruebas</a:t>
            </a:r>
            <a:endParaRPr b="1" sz="1500">
              <a:solidFill>
                <a:srgbClr val="999999"/>
              </a:solidFill>
              <a:latin typeface="DM Sans"/>
              <a:ea typeface="DM Sans"/>
              <a:cs typeface="DM Sans"/>
              <a:sym typeface="DM Sans"/>
            </a:endParaRPr>
          </a:p>
        </p:txBody>
      </p:sp>
      <p:cxnSp>
        <p:nvCxnSpPr>
          <p:cNvPr id="195" name="Google Shape;195;p49"/>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96" name="Google Shape;196;p49"/>
          <p:cNvSpPr txBox="1"/>
          <p:nvPr/>
        </p:nvSpPr>
        <p:spPr>
          <a:xfrm>
            <a:off x="5731225" y="2683775"/>
            <a:ext cx="2178000" cy="1862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Web Testing</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Diferencia entre paginas dinamicas y estaticas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Responsividad</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419" sz="1200">
                <a:solidFill>
                  <a:schemeClr val="lt1"/>
                </a:solidFill>
                <a:latin typeface="DM Sans"/>
                <a:ea typeface="DM Sans"/>
                <a:cs typeface="DM Sans"/>
                <a:sym typeface="DM Sans"/>
              </a:rPr>
              <a:t>Herramientas para Web Testing</a:t>
            </a:r>
            <a:endParaRPr sz="1200">
              <a:solidFill>
                <a:schemeClr val="lt1"/>
              </a:solidFill>
              <a:latin typeface="DM Sans"/>
              <a:ea typeface="DM Sans"/>
              <a:cs typeface="DM Sans"/>
              <a:sym typeface="DM Sans"/>
            </a:endParaRPr>
          </a:p>
        </p:txBody>
      </p:sp>
      <p:pic>
        <p:nvPicPr>
          <p:cNvPr id="197" name="Google Shape;197;p49"/>
          <p:cNvPicPr preferRelativeResize="0"/>
          <p:nvPr/>
        </p:nvPicPr>
        <p:blipFill>
          <a:blip r:embed="rId4">
            <a:alphaModFix/>
          </a:blip>
          <a:stretch>
            <a:fillRect/>
          </a:stretch>
        </p:blipFill>
        <p:spPr>
          <a:xfrm>
            <a:off x="3544300" y="1313975"/>
            <a:ext cx="2042575" cy="3330650"/>
          </a:xfrm>
          <a:prstGeom prst="rect">
            <a:avLst/>
          </a:prstGeom>
          <a:noFill/>
          <a:ln>
            <a:noFill/>
          </a:ln>
        </p:spPr>
      </p:pic>
      <p:pic>
        <p:nvPicPr>
          <p:cNvPr id="198" name="Google Shape;198;p49"/>
          <p:cNvPicPr preferRelativeResize="0"/>
          <p:nvPr/>
        </p:nvPicPr>
        <p:blipFill>
          <a:blip r:embed="rId3">
            <a:alphaModFix/>
          </a:blip>
          <a:stretch>
            <a:fillRect/>
          </a:stretch>
        </p:blipFill>
        <p:spPr>
          <a:xfrm>
            <a:off x="1307300" y="1313975"/>
            <a:ext cx="1958700" cy="3277650"/>
          </a:xfrm>
          <a:prstGeom prst="rect">
            <a:avLst/>
          </a:prstGeom>
          <a:noFill/>
          <a:ln>
            <a:noFill/>
          </a:ln>
        </p:spPr>
      </p:pic>
      <p:pic>
        <p:nvPicPr>
          <p:cNvPr id="199" name="Google Shape;199;p49"/>
          <p:cNvPicPr preferRelativeResize="0"/>
          <p:nvPr/>
        </p:nvPicPr>
        <p:blipFill>
          <a:blip r:embed="rId3">
            <a:alphaModFix/>
          </a:blip>
          <a:stretch>
            <a:fillRect/>
          </a:stretch>
        </p:blipFill>
        <p:spPr>
          <a:xfrm>
            <a:off x="3579175" y="1317325"/>
            <a:ext cx="1958700" cy="3204550"/>
          </a:xfrm>
          <a:prstGeom prst="rect">
            <a:avLst/>
          </a:prstGeom>
          <a:noFill/>
          <a:ln>
            <a:noFill/>
          </a:ln>
        </p:spPr>
      </p:pic>
      <p:sp>
        <p:nvSpPr>
          <p:cNvPr id="200" name="Google Shape;200;p49"/>
          <p:cNvSpPr txBox="1"/>
          <p:nvPr/>
        </p:nvSpPr>
        <p:spPr>
          <a:xfrm>
            <a:off x="1307075" y="1487775"/>
            <a:ext cx="1928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419" sz="1600">
                <a:solidFill>
                  <a:srgbClr val="999999"/>
                </a:solidFill>
                <a:latin typeface="DM Sans"/>
                <a:ea typeface="DM Sans"/>
                <a:cs typeface="DM Sans"/>
                <a:sym typeface="DM Sans"/>
              </a:rPr>
              <a:t>07</a:t>
            </a:r>
            <a:endParaRPr b="1" sz="1600">
              <a:solidFill>
                <a:srgbClr val="999999"/>
              </a:solidFill>
              <a:latin typeface="DM Sans"/>
              <a:ea typeface="DM Sans"/>
              <a:cs typeface="DM Sans"/>
              <a:sym typeface="DM Sans"/>
            </a:endParaRPr>
          </a:p>
        </p:txBody>
      </p:sp>
      <p:cxnSp>
        <p:nvCxnSpPr>
          <p:cNvPr id="201" name="Google Shape;201;p49"/>
          <p:cNvCxnSpPr/>
          <p:nvPr/>
        </p:nvCxnSpPr>
        <p:spPr>
          <a:xfrm>
            <a:off x="1381800"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202" name="Google Shape;202;p49"/>
          <p:cNvSpPr txBox="1"/>
          <p:nvPr/>
        </p:nvSpPr>
        <p:spPr>
          <a:xfrm>
            <a:off x="1306650" y="1969975"/>
            <a:ext cx="1928700" cy="877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419" sz="1500">
                <a:solidFill>
                  <a:srgbClr val="999999"/>
                </a:solidFill>
                <a:latin typeface="DM Sans"/>
                <a:ea typeface="DM Sans"/>
                <a:cs typeface="DM Sans"/>
                <a:sym typeface="DM Sans"/>
              </a:rPr>
              <a:t>¿Cómo se prepara para hacer las pruebas?</a:t>
            </a:r>
            <a:endParaRPr b="1" sz="1500">
              <a:solidFill>
                <a:srgbClr val="999999"/>
              </a:solidFill>
              <a:latin typeface="DM Sans"/>
              <a:ea typeface="DM Sans"/>
              <a:cs typeface="DM Sans"/>
              <a:sym typeface="DM Sans"/>
            </a:endParaRPr>
          </a:p>
        </p:txBody>
      </p:sp>
      <p:sp>
        <p:nvSpPr>
          <p:cNvPr id="203" name="Google Shape;203;p49"/>
          <p:cNvSpPr txBox="1"/>
          <p:nvPr/>
        </p:nvSpPr>
        <p:spPr>
          <a:xfrm>
            <a:off x="3579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419" sz="1200">
                <a:solidFill>
                  <a:srgbClr val="FFFFFF"/>
                </a:solidFill>
                <a:latin typeface="DM Sans"/>
                <a:ea typeface="DM Sans"/>
                <a:cs typeface="DM Sans"/>
                <a:sym typeface="DM Sans"/>
              </a:rPr>
              <a:t>08</a:t>
            </a:r>
            <a:endParaRPr b="1" sz="1600">
              <a:solidFill>
                <a:srgbClr val="999999"/>
              </a:solidFill>
              <a:latin typeface="DM Sans"/>
              <a:ea typeface="DM Sans"/>
              <a:cs typeface="DM Sans"/>
              <a:sym typeface="DM Sans"/>
            </a:endParaRPr>
          </a:p>
        </p:txBody>
      </p:sp>
      <p:cxnSp>
        <p:nvCxnSpPr>
          <p:cNvPr id="204" name="Google Shape;204;p49"/>
          <p:cNvCxnSpPr/>
          <p:nvPr/>
        </p:nvCxnSpPr>
        <p:spPr>
          <a:xfrm>
            <a:off x="3654325"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205" name="Google Shape;205;p49"/>
          <p:cNvSpPr txBox="1"/>
          <p:nvPr/>
        </p:nvSpPr>
        <p:spPr>
          <a:xfrm>
            <a:off x="3579175" y="196997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419" sz="1500">
                <a:solidFill>
                  <a:srgbClr val="EAFF6A"/>
                </a:solidFill>
                <a:latin typeface="DM Sans"/>
                <a:ea typeface="DM Sans"/>
                <a:cs typeface="DM Sans"/>
                <a:sym typeface="DM Sans"/>
              </a:rPr>
              <a:t>Ejecución de pruebas</a:t>
            </a:r>
            <a:endParaRPr b="1" sz="1500">
              <a:solidFill>
                <a:srgbClr val="EAFF6A"/>
              </a:solidFill>
              <a:latin typeface="DM Sans"/>
              <a:ea typeface="DM Sans"/>
              <a:cs typeface="DM Sans"/>
              <a:sym typeface="DM Sans"/>
            </a:endParaRPr>
          </a:p>
        </p:txBody>
      </p:sp>
      <p:cxnSp>
        <p:nvCxnSpPr>
          <p:cNvPr id="206" name="Google Shape;206;p49"/>
          <p:cNvCxnSpPr/>
          <p:nvPr/>
        </p:nvCxnSpPr>
        <p:spPr>
          <a:xfrm>
            <a:off x="1397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207" name="Google Shape;207;p49"/>
          <p:cNvCxnSpPr/>
          <p:nvPr/>
        </p:nvCxnSpPr>
        <p:spPr>
          <a:xfrm>
            <a:off x="3669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208" name="Google Shape;208;p49"/>
          <p:cNvSpPr txBox="1"/>
          <p:nvPr/>
        </p:nvSpPr>
        <p:spPr>
          <a:xfrm>
            <a:off x="3461250" y="2773200"/>
            <a:ext cx="2178000" cy="1862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Ejecución de pruebas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Reportar resultados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Puesta en producción y monitoreo</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Comunicación con el equipo</a:t>
            </a:r>
            <a:endParaRPr sz="1200">
              <a:solidFill>
                <a:srgbClr val="83AEFB"/>
              </a:solidFill>
              <a:latin typeface="DM Sans"/>
              <a:ea typeface="DM Sans"/>
              <a:cs typeface="DM Sans"/>
              <a:sym typeface="DM Sans"/>
            </a:endParaRPr>
          </a:p>
        </p:txBody>
      </p:sp>
      <p:sp>
        <p:nvSpPr>
          <p:cNvPr id="209" name="Google Shape;209;p49"/>
          <p:cNvSpPr txBox="1"/>
          <p:nvPr/>
        </p:nvSpPr>
        <p:spPr>
          <a:xfrm>
            <a:off x="1337300" y="2898275"/>
            <a:ext cx="19287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Analizar documentación</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Plan de pruebas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419" sz="1200">
                <a:solidFill>
                  <a:schemeClr val="lt1"/>
                </a:solidFill>
                <a:latin typeface="DM Sans"/>
                <a:ea typeface="DM Sans"/>
                <a:cs typeface="DM Sans"/>
                <a:sym typeface="DM Sans"/>
              </a:rPr>
              <a:t>Casos de pruebas</a:t>
            </a:r>
            <a:endParaRPr sz="12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pic>
        <p:nvPicPr>
          <p:cNvPr id="577" name="Google Shape;577;p94"/>
          <p:cNvPicPr preferRelativeResize="0"/>
          <p:nvPr/>
        </p:nvPicPr>
        <p:blipFill rotWithShape="1">
          <a:blip r:embed="rId3">
            <a:alphaModFix/>
          </a:blip>
          <a:srcRect b="-36708" l="-14217" r="-8874" t="-36691"/>
          <a:stretch/>
        </p:blipFill>
        <p:spPr>
          <a:xfrm>
            <a:off x="5712875" y="468275"/>
            <a:ext cx="2923973" cy="4118750"/>
          </a:xfrm>
          <a:prstGeom prst="rect">
            <a:avLst/>
          </a:prstGeom>
          <a:noFill/>
          <a:ln>
            <a:noFill/>
          </a:ln>
        </p:spPr>
      </p:pic>
      <p:sp>
        <p:nvSpPr>
          <p:cNvPr id="578" name="Google Shape;578;p9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Defectos en UAT</a:t>
            </a:r>
            <a:endParaRPr b="1" sz="4000">
              <a:solidFill>
                <a:schemeClr val="dk1"/>
              </a:solidFill>
              <a:latin typeface="DM Sans"/>
              <a:ea typeface="DM Sans"/>
              <a:cs typeface="DM Sans"/>
              <a:sym typeface="DM Sans"/>
            </a:endParaRPr>
          </a:p>
        </p:txBody>
      </p:sp>
      <p:sp>
        <p:nvSpPr>
          <p:cNvPr id="579" name="Google Shape;579;p94"/>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muchas circunstancias se encuentran nuevos defectos en la etapa de UAT y estos deberán ser cargados como cualquier otra etapa del testing. Es importante remarcar que </a:t>
            </a:r>
            <a:r>
              <a:rPr lang="es-419" sz="1350">
                <a:highlight>
                  <a:srgbClr val="EA90FF"/>
                </a:highlight>
                <a:latin typeface="DM Sans"/>
                <a:ea typeface="DM Sans"/>
                <a:cs typeface="DM Sans"/>
                <a:sym typeface="DM Sans"/>
              </a:rPr>
              <a:t>una vez que el tester apruebe este UAT para salir a producción deberá realizarse el reporte de resultados.</a:t>
            </a:r>
            <a:endParaRPr sz="1350">
              <a:highlight>
                <a:srgbClr val="EA90FF"/>
              </a:highlight>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9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Reporte de resultados</a:t>
            </a:r>
            <a:endParaRPr b="1" sz="4000">
              <a:solidFill>
                <a:schemeClr val="dk1"/>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96"/>
          <p:cNvPicPr preferRelativeResize="0"/>
          <p:nvPr/>
        </p:nvPicPr>
        <p:blipFill rotWithShape="1">
          <a:blip r:embed="rId3">
            <a:alphaModFix/>
          </a:blip>
          <a:srcRect b="-20362" l="-1051" r="-1041" t="-23439"/>
          <a:stretch/>
        </p:blipFill>
        <p:spPr>
          <a:xfrm>
            <a:off x="5712875" y="468275"/>
            <a:ext cx="2923973" cy="4118750"/>
          </a:xfrm>
          <a:prstGeom prst="rect">
            <a:avLst/>
          </a:prstGeom>
          <a:noFill/>
          <a:ln>
            <a:noFill/>
          </a:ln>
        </p:spPr>
      </p:pic>
      <p:sp>
        <p:nvSpPr>
          <p:cNvPr id="590" name="Google Shape;590;p9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Presentación reporte</a:t>
            </a:r>
            <a:endParaRPr b="1" sz="4000">
              <a:solidFill>
                <a:schemeClr val="dk1"/>
              </a:solidFill>
              <a:latin typeface="DM Sans"/>
              <a:ea typeface="DM Sans"/>
              <a:cs typeface="DM Sans"/>
              <a:sym typeface="DM Sans"/>
            </a:endParaRPr>
          </a:p>
        </p:txBody>
      </p:sp>
      <p:sp>
        <p:nvSpPr>
          <p:cNvPr id="591" name="Google Shape;591;p96"/>
          <p:cNvSpPr txBox="1"/>
          <p:nvPr/>
        </p:nvSpPr>
        <p:spPr>
          <a:xfrm>
            <a:off x="457725" y="23640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reporte deberá indicar múltiples datos a tener en cuenta para salir a producción, y esto se realizará posteriormente del ciclo de UAT. La importancia y relación de ambas es que el tester indicará en el reporte, </a:t>
            </a:r>
            <a:r>
              <a:rPr lang="es-419" sz="1350">
                <a:highlight>
                  <a:srgbClr val="EA90FF"/>
                </a:highlight>
                <a:latin typeface="DM Sans"/>
                <a:ea typeface="DM Sans"/>
                <a:cs typeface="DM Sans"/>
                <a:sym typeface="DM Sans"/>
              </a:rPr>
              <a:t>cuál fue la versión de UAT que se aprueba</a:t>
            </a:r>
            <a:r>
              <a:rPr lang="es-419" sz="1350">
                <a:latin typeface="DM Sans"/>
                <a:ea typeface="DM Sans"/>
                <a:cs typeface="DM Sans"/>
                <a:sym typeface="DM Sans"/>
              </a:rPr>
              <a:t> para poder salir a producción.</a:t>
            </a:r>
            <a:endParaRPr sz="1350">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9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Pruebas en producción</a:t>
            </a:r>
            <a:endParaRPr b="1" sz="4000">
              <a:solidFill>
                <a:schemeClr val="dk1"/>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9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2" name="Google Shape;602;p98"/>
          <p:cNvPicPr preferRelativeResize="0"/>
          <p:nvPr/>
        </p:nvPicPr>
        <p:blipFill rotWithShape="1">
          <a:blip r:embed="rId3">
            <a:alphaModFix/>
          </a:blip>
          <a:srcRect b="-74061" l="0" r="-2009" t="-79487"/>
          <a:stretch/>
        </p:blipFill>
        <p:spPr>
          <a:xfrm>
            <a:off x="504875" y="468275"/>
            <a:ext cx="2923973" cy="4118750"/>
          </a:xfrm>
          <a:prstGeom prst="rect">
            <a:avLst/>
          </a:prstGeom>
          <a:noFill/>
          <a:ln>
            <a:noFill/>
          </a:ln>
        </p:spPr>
      </p:pic>
      <p:sp>
        <p:nvSpPr>
          <p:cNvPr id="603" name="Google Shape;603;p98"/>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en puesto de producción</a:t>
            </a:r>
            <a:endParaRPr b="1" sz="4000">
              <a:solidFill>
                <a:schemeClr val="dk1"/>
              </a:solidFill>
              <a:latin typeface="DM Sans"/>
              <a:ea typeface="DM Sans"/>
              <a:cs typeface="DM Sans"/>
              <a:sym typeface="DM Sans"/>
            </a:endParaRPr>
          </a:p>
        </p:txBody>
      </p:sp>
      <p:sp>
        <p:nvSpPr>
          <p:cNvPr id="604" name="Google Shape;604;p98"/>
          <p:cNvSpPr txBox="1"/>
          <p:nvPr/>
        </p:nvSpPr>
        <p:spPr>
          <a:xfrm>
            <a:off x="3649500" y="239786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Cuando se pacta, con fecha y hora, la salida a producción de algo nuevo, el tester deberá hacer pruebas con el producto puesto en producción para asegurar que todo funciona como esperado, sin ninguna </a:t>
            </a:r>
            <a:r>
              <a:rPr lang="es-419" sz="1350">
                <a:latin typeface="DM Sans"/>
                <a:ea typeface="DM Sans"/>
                <a:cs typeface="DM Sans"/>
                <a:sym typeface="DM Sans"/>
              </a:rPr>
              <a:t>anomalía</a:t>
            </a:r>
            <a:r>
              <a:rPr lang="es-419" sz="1350">
                <a:latin typeface="DM Sans"/>
                <a:ea typeface="DM Sans"/>
                <a:cs typeface="DM Sans"/>
                <a:sym typeface="DM Sans"/>
              </a:rPr>
              <a:t> o fallo productivo.</a:t>
            </a:r>
            <a:endParaRPr sz="1350">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pic>
        <p:nvPicPr>
          <p:cNvPr id="609" name="Google Shape;609;p99"/>
          <p:cNvPicPr preferRelativeResize="0"/>
          <p:nvPr/>
        </p:nvPicPr>
        <p:blipFill rotWithShape="1">
          <a:blip r:embed="rId3">
            <a:alphaModFix/>
          </a:blip>
          <a:srcRect b="-9368" l="23898" r="23898" t="-9368"/>
          <a:stretch/>
        </p:blipFill>
        <p:spPr>
          <a:xfrm>
            <a:off x="5712875" y="468275"/>
            <a:ext cx="2923973" cy="4118750"/>
          </a:xfrm>
          <a:prstGeom prst="rect">
            <a:avLst/>
          </a:prstGeom>
          <a:noFill/>
          <a:ln>
            <a:noFill/>
          </a:ln>
        </p:spPr>
      </p:pic>
      <p:sp>
        <p:nvSpPr>
          <p:cNvPr id="610" name="Google Shape;610;p9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HOTFIX</a:t>
            </a:r>
            <a:endParaRPr b="1" sz="4000">
              <a:solidFill>
                <a:schemeClr val="dk1"/>
              </a:solidFill>
              <a:latin typeface="DM Sans"/>
              <a:ea typeface="DM Sans"/>
              <a:cs typeface="DM Sans"/>
              <a:sym typeface="DM Sans"/>
            </a:endParaRPr>
          </a:p>
        </p:txBody>
      </p:sp>
      <p:sp>
        <p:nvSpPr>
          <p:cNvPr id="611" name="Google Shape;611;p99"/>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Existen casos donde al subir algo a producción, el programa presenta defectos. Para estos casos, los desarrolladores implementan cambios en producción muy rápidos, para solucionar el problema. </a:t>
            </a:r>
            <a:r>
              <a:rPr lang="es-419" sz="1350">
                <a:highlight>
                  <a:srgbClr val="EA90FF"/>
                </a:highlight>
                <a:latin typeface="DM Sans"/>
                <a:ea typeface="DM Sans"/>
                <a:cs typeface="DM Sans"/>
                <a:sym typeface="DM Sans"/>
              </a:rPr>
              <a:t>Esto se lo llama HOTFIX y también será una prueba en producción.</a:t>
            </a:r>
            <a:endParaRPr sz="1350">
              <a:highlight>
                <a:srgbClr val="EA90FF"/>
              </a:highlight>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0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17" name="Google Shape;617;p100"/>
          <p:cNvPicPr preferRelativeResize="0"/>
          <p:nvPr/>
        </p:nvPicPr>
        <p:blipFill rotWithShape="1">
          <a:blip r:embed="rId3">
            <a:alphaModFix/>
          </a:blip>
          <a:srcRect b="-44285" l="-24846" r="-11971" t="-48429"/>
          <a:stretch/>
        </p:blipFill>
        <p:spPr>
          <a:xfrm>
            <a:off x="504875" y="468275"/>
            <a:ext cx="2923973" cy="4118751"/>
          </a:xfrm>
          <a:prstGeom prst="rect">
            <a:avLst/>
          </a:prstGeom>
          <a:noFill/>
          <a:ln>
            <a:noFill/>
          </a:ln>
        </p:spPr>
      </p:pic>
      <p:sp>
        <p:nvSpPr>
          <p:cNvPr id="618" name="Google Shape;618;p100"/>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Rollback</a:t>
            </a:r>
            <a:endParaRPr b="1" sz="4000">
              <a:solidFill>
                <a:schemeClr val="dk1"/>
              </a:solidFill>
              <a:latin typeface="DM Sans"/>
              <a:ea typeface="DM Sans"/>
              <a:cs typeface="DM Sans"/>
              <a:sym typeface="DM Sans"/>
            </a:endParaRPr>
          </a:p>
        </p:txBody>
      </p:sp>
      <p:sp>
        <p:nvSpPr>
          <p:cNvPr id="619" name="Google Shape;619;p100"/>
          <p:cNvSpPr txBox="1"/>
          <p:nvPr/>
        </p:nvSpPr>
        <p:spPr>
          <a:xfrm>
            <a:off x="3649500" y="239786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otros casos, la nueva versión subida puede presentar defectos y fallas de mayor gravedad, debido a problemas de compatibilidad o integración en producción. Frente a estos casos más críticos, se suele realizar </a:t>
            </a:r>
            <a:r>
              <a:rPr lang="es-419" sz="1350">
                <a:highlight>
                  <a:srgbClr val="EA90FF"/>
                </a:highlight>
                <a:latin typeface="DM Sans"/>
                <a:ea typeface="DM Sans"/>
                <a:cs typeface="DM Sans"/>
                <a:sym typeface="DM Sans"/>
              </a:rPr>
              <a:t>rollback que es volver a la versión anterior del sistema en producción.</a:t>
            </a:r>
            <a:endParaRPr sz="1350">
              <a:highlight>
                <a:srgbClr val="EA90FF"/>
              </a:highlight>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10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Monitoreo</a:t>
            </a:r>
            <a:endParaRPr b="1" sz="4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2"/>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Automatización en la cancha</a:t>
            </a:r>
            <a:endParaRPr b="1" sz="4000">
              <a:solidFill>
                <a:schemeClr val="dk1"/>
              </a:solidFill>
              <a:latin typeface="DM Sans"/>
              <a:ea typeface="DM Sans"/>
              <a:cs typeface="DM Sans"/>
              <a:sym typeface="DM Sans"/>
            </a:endParaRPr>
          </a:p>
        </p:txBody>
      </p:sp>
      <p:sp>
        <p:nvSpPr>
          <p:cNvPr id="630" name="Google Shape;630;p102"/>
          <p:cNvSpPr txBox="1"/>
          <p:nvPr/>
        </p:nvSpPr>
        <p:spPr>
          <a:xfrm>
            <a:off x="457725" y="231327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monitoreo de producción que conocemos como prueba de mantenimiento, refiere a aquello que hacemos para tener seguridad de que el sistema es estable en producción. Acá juegan las pruebas automatizadas, que se pueden programar para correr múltiples veces en el día, para asegurar la integridad del producto.</a:t>
            </a:r>
            <a:endParaRPr sz="1350">
              <a:latin typeface="DM Sans"/>
              <a:ea typeface="DM Sans"/>
              <a:cs typeface="DM Sans"/>
              <a:sym typeface="DM Sans"/>
            </a:endParaRPr>
          </a:p>
        </p:txBody>
      </p:sp>
      <p:pic>
        <p:nvPicPr>
          <p:cNvPr id="631" name="Google Shape;631;p102"/>
          <p:cNvPicPr preferRelativeResize="0"/>
          <p:nvPr/>
        </p:nvPicPr>
        <p:blipFill rotWithShape="1">
          <a:blip r:embed="rId3">
            <a:alphaModFix/>
          </a:blip>
          <a:srcRect b="0" l="0" r="0" t="0"/>
          <a:stretch/>
        </p:blipFill>
        <p:spPr>
          <a:xfrm>
            <a:off x="5646975" y="1724122"/>
            <a:ext cx="2989875" cy="1607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10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Comunicación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con el equipo</a:t>
            </a:r>
            <a:endParaRPr b="1" sz="4000">
              <a:solidFill>
                <a:srgbClr val="83AEFB"/>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5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Ejecución</a:t>
            </a:r>
            <a:r>
              <a:rPr b="1" lang="es-419" sz="4000">
                <a:solidFill>
                  <a:schemeClr val="lt1"/>
                </a:solidFill>
                <a:latin typeface="DM Sans"/>
                <a:ea typeface="DM Sans"/>
                <a:cs typeface="DM Sans"/>
                <a:sym typeface="DM Sans"/>
              </a:rPr>
              <a:t>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pruebas</a:t>
            </a:r>
            <a:endParaRPr b="1" sz="40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104"/>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Relación con desarrolladores</a:t>
            </a:r>
            <a:endParaRPr b="1" sz="4000">
              <a:solidFill>
                <a:schemeClr val="dk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7" name="Google Shape;647;p105"/>
          <p:cNvPicPr preferRelativeResize="0"/>
          <p:nvPr/>
        </p:nvPicPr>
        <p:blipFill rotWithShape="1">
          <a:blip r:embed="rId3">
            <a:alphaModFix/>
          </a:blip>
          <a:srcRect b="-22989" l="9316" r="9316" t="-22974"/>
          <a:stretch/>
        </p:blipFill>
        <p:spPr>
          <a:xfrm>
            <a:off x="504875" y="468275"/>
            <a:ext cx="2923973" cy="4118750"/>
          </a:xfrm>
          <a:prstGeom prst="rect">
            <a:avLst/>
          </a:prstGeom>
          <a:noFill/>
          <a:ln>
            <a:noFill/>
          </a:ln>
        </p:spPr>
      </p:pic>
      <p:sp>
        <p:nvSpPr>
          <p:cNvPr id="648" name="Google Shape;648;p10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Mítica rivalidad</a:t>
            </a:r>
            <a:endParaRPr b="1" sz="4000">
              <a:solidFill>
                <a:schemeClr val="dk1"/>
              </a:solidFill>
              <a:latin typeface="DM Sans"/>
              <a:ea typeface="DM Sans"/>
              <a:cs typeface="DM Sans"/>
              <a:sym typeface="DM Sans"/>
            </a:endParaRPr>
          </a:p>
        </p:txBody>
      </p:sp>
      <p:sp>
        <p:nvSpPr>
          <p:cNvPr id="649" name="Google Shape;649;p105"/>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Como ya se explicó, la relación con los desarrolladores es clave para poder lograr un mejor producto, ya que el ciclo de intercambio de producto que se da con ellos, es el más recurrente de todo el circuito.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Es importante mantener una buena relación con ellos en pos de poder lograr mejores entendimiento de las cosas que puedan ir sucediendo.</a:t>
            </a:r>
            <a:endParaRPr sz="1350">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106"/>
          <p:cNvPicPr preferRelativeResize="0"/>
          <p:nvPr/>
        </p:nvPicPr>
        <p:blipFill rotWithShape="1">
          <a:blip r:embed="rId3">
            <a:alphaModFix/>
          </a:blip>
          <a:srcRect b="-28898" l="4265" r="8861" t="-32365"/>
          <a:stretch/>
        </p:blipFill>
        <p:spPr>
          <a:xfrm>
            <a:off x="5712875" y="468275"/>
            <a:ext cx="2923973" cy="4118750"/>
          </a:xfrm>
          <a:prstGeom prst="rect">
            <a:avLst/>
          </a:prstGeom>
          <a:noFill/>
          <a:ln>
            <a:noFill/>
          </a:ln>
        </p:spPr>
      </p:pic>
      <p:sp>
        <p:nvSpPr>
          <p:cNvPr id="655" name="Google Shape;655;p106"/>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Presentando evidencia</a:t>
            </a:r>
            <a:endParaRPr b="1" sz="4000">
              <a:solidFill>
                <a:schemeClr val="dk1"/>
              </a:solidFill>
              <a:latin typeface="DM Sans"/>
              <a:ea typeface="DM Sans"/>
              <a:cs typeface="DM Sans"/>
              <a:sym typeface="DM Sans"/>
            </a:endParaRPr>
          </a:p>
        </p:txBody>
      </p:sp>
      <p:sp>
        <p:nvSpPr>
          <p:cNvPr id="656" name="Google Shape;656;p106"/>
          <p:cNvSpPr txBox="1"/>
          <p:nvPr/>
        </p:nvSpPr>
        <p:spPr>
          <a:xfrm>
            <a:off x="457725" y="221162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Un problema muy recurrente en la relación con los devs es la falta de evidencia de algún defecto. </a:t>
            </a:r>
            <a:endParaRPr sz="1350">
              <a:latin typeface="DM Sans"/>
              <a:ea typeface="DM Sans"/>
              <a:cs typeface="DM Sans"/>
              <a:sym typeface="DM Sans"/>
            </a:endParaRPr>
          </a:p>
          <a:p>
            <a:pPr indent="0" lvl="0" marL="0" rtl="0" algn="l">
              <a:spcBef>
                <a:spcPts val="0"/>
              </a:spcBef>
              <a:spcAft>
                <a:spcPts val="0"/>
              </a:spcAft>
              <a:buNone/>
            </a:pPr>
            <a:r>
              <a:rPr b="1" lang="es-419" sz="1350">
                <a:highlight>
                  <a:srgbClr val="EA90FF"/>
                </a:highlight>
                <a:latin typeface="DM Sans"/>
                <a:ea typeface="DM Sans"/>
                <a:cs typeface="DM Sans"/>
                <a:sym typeface="DM Sans"/>
              </a:rPr>
              <a:t>Es primordial a la hora de la presentación de bugs, contar con toda la evidencia necesaria para el desarrollador. </a:t>
            </a:r>
            <a:r>
              <a:rPr lang="es-419" sz="1350">
                <a:latin typeface="DM Sans"/>
                <a:ea typeface="DM Sans"/>
                <a:cs typeface="DM Sans"/>
                <a:sym typeface="DM Sans"/>
              </a:rPr>
              <a:t>Algunos errores no pueden repetirlos de forma natural y por eso mismo, el desarrollador va a necesitar la mayor cantidad de información de nuestra parte para solucionarlo.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07"/>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Relación con infraestructura-DevOps-Sysadmins</a:t>
            </a:r>
            <a:endParaRPr b="1" sz="4000">
              <a:solidFill>
                <a:schemeClr val="dk1"/>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10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DevOps y Sysadmins</a:t>
            </a:r>
            <a:endParaRPr b="1" sz="4000">
              <a:solidFill>
                <a:schemeClr val="dk1"/>
              </a:solidFill>
              <a:latin typeface="DM Sans"/>
              <a:ea typeface="DM Sans"/>
              <a:cs typeface="DM Sans"/>
              <a:sym typeface="DM Sans"/>
            </a:endParaRPr>
          </a:p>
        </p:txBody>
      </p:sp>
      <p:sp>
        <p:nvSpPr>
          <p:cNvPr id="667" name="Google Shape;667;p108"/>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 acuerdo a la empresa en la que se encuentren, poseen muchos nombres, pero su relación con nosotros suele basarse en el armado de ambientes de prueba.</a:t>
            </a:r>
            <a:endParaRPr sz="1350">
              <a:latin typeface="DM Sans"/>
              <a:ea typeface="DM Sans"/>
              <a:cs typeface="DM Sans"/>
              <a:sym typeface="DM Sans"/>
            </a:endParaRPr>
          </a:p>
        </p:txBody>
      </p:sp>
      <p:sp>
        <p:nvSpPr>
          <p:cNvPr id="668" name="Google Shape;668;p108"/>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Son quienes </a:t>
            </a:r>
            <a:r>
              <a:rPr lang="es-419" sz="1350">
                <a:highlight>
                  <a:srgbClr val="EA90FF"/>
                </a:highlight>
                <a:latin typeface="DM Sans"/>
                <a:ea typeface="DM Sans"/>
                <a:cs typeface="DM Sans"/>
                <a:sym typeface="DM Sans"/>
              </a:rPr>
              <a:t>mantienen la salud de los ambientes y servidores en el nivel de equipos, </a:t>
            </a:r>
            <a:r>
              <a:rPr lang="es-419" sz="1350">
                <a:latin typeface="DM Sans"/>
                <a:ea typeface="DM Sans"/>
                <a:cs typeface="DM Sans"/>
                <a:sym typeface="DM Sans"/>
              </a:rPr>
              <a:t>y es a quienes debemos recurrir para buscar problemas de conectividad y otras posibles.</a:t>
            </a:r>
            <a:endParaRPr sz="1350">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¿Problemas de server?</a:t>
            </a:r>
            <a:endParaRPr b="1" sz="4000">
              <a:solidFill>
                <a:schemeClr val="dk1"/>
              </a:solidFill>
              <a:latin typeface="DM Sans"/>
              <a:ea typeface="DM Sans"/>
              <a:cs typeface="DM Sans"/>
              <a:sym typeface="DM Sans"/>
            </a:endParaRPr>
          </a:p>
        </p:txBody>
      </p:sp>
      <p:sp>
        <p:nvSpPr>
          <p:cNvPr id="674" name="Google Shape;674;p109"/>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Aunque no sea algo normal, suelen levantarse bugs también al equipo de infraestructura, cuando tenemos pruebas que demuestran lentitud o pérdida de paquetes, como alguno de los errores más comunes.</a:t>
            </a:r>
            <a:endParaRPr sz="1350">
              <a:latin typeface="DM Sans"/>
              <a:ea typeface="DM Sans"/>
              <a:cs typeface="DM Sans"/>
              <a:sym typeface="DM Sans"/>
            </a:endParaRPr>
          </a:p>
        </p:txBody>
      </p:sp>
      <p:sp>
        <p:nvSpPr>
          <p:cNvPr id="675" name="Google Shape;675;p109"/>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Estos </a:t>
            </a:r>
            <a:r>
              <a:rPr lang="es-419" sz="1350">
                <a:highlight>
                  <a:srgbClr val="EA90FF"/>
                </a:highlight>
                <a:latin typeface="DM Sans"/>
                <a:ea typeface="DM Sans"/>
                <a:cs typeface="DM Sans"/>
                <a:sym typeface="DM Sans"/>
              </a:rPr>
              <a:t>se podrán encontrar a través de pruebas no-funcionales.</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0"/>
          <p:cNvSpPr txBox="1"/>
          <p:nvPr/>
        </p:nvSpPr>
        <p:spPr>
          <a:xfrm>
            <a:off x="1461300" y="16482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Relación con Product Owners</a:t>
            </a:r>
            <a:endParaRPr b="1" sz="4000">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pic>
        <p:nvPicPr>
          <p:cNvPr id="685" name="Google Shape;685;p111"/>
          <p:cNvPicPr preferRelativeResize="0"/>
          <p:nvPr/>
        </p:nvPicPr>
        <p:blipFill rotWithShape="1">
          <a:blip r:embed="rId3">
            <a:alphaModFix/>
          </a:blip>
          <a:srcRect b="0" l="26338" r="26333" t="0"/>
          <a:stretch/>
        </p:blipFill>
        <p:spPr>
          <a:xfrm>
            <a:off x="5712875" y="468275"/>
            <a:ext cx="2923973" cy="4118750"/>
          </a:xfrm>
          <a:prstGeom prst="rect">
            <a:avLst/>
          </a:prstGeom>
          <a:noFill/>
          <a:ln>
            <a:noFill/>
          </a:ln>
        </p:spPr>
      </p:pic>
      <p:sp>
        <p:nvSpPr>
          <p:cNvPr id="686" name="Google Shape;686;p11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Product owner</a:t>
            </a:r>
            <a:endParaRPr b="1" sz="4000">
              <a:solidFill>
                <a:schemeClr val="dk1"/>
              </a:solidFill>
              <a:latin typeface="DM Sans"/>
              <a:ea typeface="DM Sans"/>
              <a:cs typeface="DM Sans"/>
              <a:sym typeface="DM Sans"/>
            </a:endParaRPr>
          </a:p>
        </p:txBody>
      </p:sp>
      <p:sp>
        <p:nvSpPr>
          <p:cNvPr id="687" name="Google Shape;687;p111"/>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Los product owners (a partir de ahora PO), son los encargados de guiar el producto hacia el lado que el negocio quiere que se dirige. Además, son los proveedores de la primera documentación que vamos a trabajar, con la información que agregaremos al proyecto.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p11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3" name="Google Shape;693;p112"/>
          <p:cNvPicPr preferRelativeResize="0"/>
          <p:nvPr/>
        </p:nvPicPr>
        <p:blipFill rotWithShape="1">
          <a:blip r:embed="rId3">
            <a:alphaModFix/>
          </a:blip>
          <a:srcRect b="0" l="26338" r="26333" t="0"/>
          <a:stretch/>
        </p:blipFill>
        <p:spPr>
          <a:xfrm>
            <a:off x="504875" y="468275"/>
            <a:ext cx="2923973" cy="4118750"/>
          </a:xfrm>
          <a:prstGeom prst="rect">
            <a:avLst/>
          </a:prstGeom>
          <a:noFill/>
          <a:ln>
            <a:noFill/>
          </a:ln>
        </p:spPr>
      </p:pic>
      <p:sp>
        <p:nvSpPr>
          <p:cNvPr id="694" name="Google Shape;694;p11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Dueños del proyecto</a:t>
            </a:r>
            <a:endParaRPr b="1" sz="4000">
              <a:solidFill>
                <a:schemeClr val="dk1"/>
              </a:solidFill>
              <a:latin typeface="DM Sans"/>
              <a:ea typeface="DM Sans"/>
              <a:cs typeface="DM Sans"/>
              <a:sym typeface="DM Sans"/>
            </a:endParaRPr>
          </a:p>
        </p:txBody>
      </p:sp>
      <p:sp>
        <p:nvSpPr>
          <p:cNvPr id="695" name="Google Shape;695;p112"/>
          <p:cNvSpPr txBox="1"/>
          <p:nvPr/>
        </p:nvSpPr>
        <p:spPr>
          <a:xfrm>
            <a:off x="3649500" y="2571738"/>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highlight>
                  <a:srgbClr val="EA90FF"/>
                </a:highlight>
                <a:latin typeface="DM Sans"/>
                <a:ea typeface="DM Sans"/>
                <a:cs typeface="DM Sans"/>
                <a:sym typeface="DM Sans"/>
              </a:rPr>
              <a:t>Los PO dirigen el proyecto y son los responsables por guiar el producto</a:t>
            </a:r>
            <a:r>
              <a:rPr lang="es-419" sz="1350">
                <a:latin typeface="DM Sans"/>
                <a:ea typeface="DM Sans"/>
                <a:cs typeface="DM Sans"/>
                <a:sym typeface="DM Sans"/>
              </a:rPr>
              <a:t> hacia el norte que ellos creen o que el negocio pide. Desde nuestro lado, como agentes de calidad, siempre podemos hacer sugerencias para mejorar el producto, discutir con el PO sobre ellos y quizá lograr sumar estas cosas como mejoras al proyecto.</a:t>
            </a:r>
            <a:endParaRPr sz="135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113"/>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Relación con diseñadores</a:t>
            </a:r>
            <a:endParaRPr b="1" sz="4000">
              <a:solidFill>
                <a:schemeClr val="dk1"/>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51"/>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Proceso prueba de contexto</a:t>
            </a:r>
            <a:endParaRPr b="1" sz="4000">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pic>
        <p:nvPicPr>
          <p:cNvPr id="705" name="Google Shape;705;p114"/>
          <p:cNvPicPr preferRelativeResize="0"/>
          <p:nvPr/>
        </p:nvPicPr>
        <p:blipFill rotWithShape="1">
          <a:blip r:embed="rId3">
            <a:alphaModFix/>
          </a:blip>
          <a:srcRect b="0" l="26338" r="26333" t="0"/>
          <a:stretch/>
        </p:blipFill>
        <p:spPr>
          <a:xfrm>
            <a:off x="5712875" y="468275"/>
            <a:ext cx="2923973" cy="4118750"/>
          </a:xfrm>
          <a:prstGeom prst="rect">
            <a:avLst/>
          </a:prstGeom>
          <a:noFill/>
          <a:ln>
            <a:noFill/>
          </a:ln>
        </p:spPr>
      </p:pic>
      <p:sp>
        <p:nvSpPr>
          <p:cNvPr id="706" name="Google Shape;706;p114"/>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Imágen en el producto</a:t>
            </a:r>
            <a:endParaRPr b="1" sz="4000">
              <a:solidFill>
                <a:schemeClr val="dk1"/>
              </a:solidFill>
              <a:latin typeface="DM Sans"/>
              <a:ea typeface="DM Sans"/>
              <a:cs typeface="DM Sans"/>
              <a:sym typeface="DM Sans"/>
            </a:endParaRPr>
          </a:p>
        </p:txBody>
      </p:sp>
      <p:sp>
        <p:nvSpPr>
          <p:cNvPr id="707" name="Google Shape;707;p114"/>
          <p:cNvSpPr txBox="1"/>
          <p:nvPr/>
        </p:nvSpPr>
        <p:spPr>
          <a:xfrm>
            <a:off x="406900" y="2364050"/>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Los diseñadores arman mocks o “simulacro” de cómo se debe ver la plataforma trabajada. Es común que las primeras veces, no encontramos detalles que solo el ojo de un diseñador podrá, pero lo importante es contar con ellos como aliados para agudizar nuestra mirada en los diseños implementados.</a:t>
            </a:r>
            <a:endParaRPr sz="1350">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11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3" name="Google Shape;713;p115"/>
          <p:cNvPicPr preferRelativeResize="0"/>
          <p:nvPr/>
        </p:nvPicPr>
        <p:blipFill rotWithShape="1">
          <a:blip r:embed="rId3">
            <a:alphaModFix/>
          </a:blip>
          <a:srcRect b="0" l="26338" r="26333" t="0"/>
          <a:stretch/>
        </p:blipFill>
        <p:spPr>
          <a:xfrm>
            <a:off x="504875" y="468275"/>
            <a:ext cx="2923973" cy="4118750"/>
          </a:xfrm>
          <a:prstGeom prst="rect">
            <a:avLst/>
          </a:prstGeom>
          <a:noFill/>
          <a:ln>
            <a:noFill/>
          </a:ln>
        </p:spPr>
      </p:pic>
      <p:sp>
        <p:nvSpPr>
          <p:cNvPr id="714" name="Google Shape;714;p115"/>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Importancia del mock</a:t>
            </a:r>
            <a:endParaRPr b="1" sz="4000">
              <a:solidFill>
                <a:schemeClr val="dk1"/>
              </a:solidFill>
              <a:latin typeface="DM Sans"/>
              <a:ea typeface="DM Sans"/>
              <a:cs typeface="DM Sans"/>
              <a:sym typeface="DM Sans"/>
            </a:endParaRPr>
          </a:p>
        </p:txBody>
      </p:sp>
      <p:sp>
        <p:nvSpPr>
          <p:cNvPr id="715" name="Google Shape;715;p115"/>
          <p:cNvSpPr txBox="1"/>
          <p:nvPr/>
        </p:nvSpPr>
        <p:spPr>
          <a:xfrm>
            <a:off x="3649500" y="2333588"/>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 importante que el diseño final respete el mock, ya que esto es lo diseñado y aprobado por el negocio. Es nuestra responsabilidad asegurar que el producto final sea lo más fiel posible al mock y velar por ello. Los diseñadores pueden ayudar a revisar o consultores cuando tenemos dudas.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9" name="Shape 719"/>
        <p:cNvGrpSpPr/>
        <p:nvPr/>
      </p:nvGrpSpPr>
      <p:grpSpPr>
        <a:xfrm>
          <a:off x="0" y="0"/>
          <a:ext cx="0" cy="0"/>
          <a:chOff x="0" y="0"/>
          <a:chExt cx="0" cy="0"/>
        </a:xfrm>
      </p:grpSpPr>
      <p:sp>
        <p:nvSpPr>
          <p:cNvPr id="720" name="Google Shape;720;p11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Relación con otros roles externos</a:t>
            </a:r>
            <a:endParaRPr b="1" sz="4000">
              <a:solidFill>
                <a:schemeClr val="dk1"/>
              </a:solidFill>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1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N cantidad de relaciones</a:t>
            </a:r>
            <a:endParaRPr b="1" sz="4000">
              <a:solidFill>
                <a:schemeClr val="dk1"/>
              </a:solidFill>
              <a:latin typeface="DM Sans"/>
              <a:ea typeface="DM Sans"/>
              <a:cs typeface="DM Sans"/>
              <a:sym typeface="DM Sans"/>
            </a:endParaRPr>
          </a:p>
        </p:txBody>
      </p:sp>
      <p:sp>
        <p:nvSpPr>
          <p:cNvPr id="726" name="Google Shape;726;p117"/>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tester suele estar en el centro de todos los proyectos, por eso  cada rol que haya dentro del proyecto, tiene que ser un aliado para nuestro trabajo.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27" name="Google Shape;727;p117"/>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Si bien destacamos los cuatro más importantes, podemos encontrarnos trabajando con gente de seguridad informática, arquitectos, especialistas en base de datos, etc.</a:t>
            </a:r>
            <a:endParaRPr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1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Conocimiento técnico</a:t>
            </a:r>
            <a:endParaRPr b="1" sz="4000">
              <a:solidFill>
                <a:srgbClr val="EAFF6A"/>
              </a:solidFill>
              <a:latin typeface="DM Sans"/>
              <a:ea typeface="DM Sans"/>
              <a:cs typeface="DM Sans"/>
              <a:sym typeface="DM Sans"/>
            </a:endParaRPr>
          </a:p>
        </p:txBody>
      </p:sp>
      <p:sp>
        <p:nvSpPr>
          <p:cNvPr id="733" name="Google Shape;733;p118"/>
          <p:cNvSpPr txBox="1"/>
          <p:nvPr/>
        </p:nvSpPr>
        <p:spPr>
          <a:xfrm>
            <a:off x="473350" y="1358425"/>
            <a:ext cx="7169400" cy="4032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Muchas veces los niveles de tecnicismos pueden sobrepasar nuestro conocimiento y no es algo para sentirse mal.  Nunca tengamos miedo de preguntar a los especialistas para que nos explican. </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lang="es-419" sz="2500">
                <a:solidFill>
                  <a:schemeClr val="lt1"/>
                </a:solidFill>
                <a:latin typeface="DM Sans"/>
                <a:ea typeface="DM Sans"/>
                <a:cs typeface="DM Sans"/>
                <a:sym typeface="DM Sans"/>
              </a:rPr>
              <a:t>El QA es uno de las especialidades que cuanto más sabe de los trabajos ajenos, mejor puede hacer el propio. Y eso es parte de nuestra responsabilidad como calidad.</a:t>
            </a:r>
            <a:endParaRPr sz="2500">
              <a:solidFill>
                <a:schemeClr val="lt1"/>
              </a:solidFill>
              <a:latin typeface="DM Sans"/>
              <a:ea typeface="DM Sans"/>
              <a:cs typeface="DM Sans"/>
              <a:sym typeface="DM Sans"/>
            </a:endParaRPr>
          </a:p>
          <a:p>
            <a:pPr indent="0" lvl="0" marL="0" rtl="0" algn="l">
              <a:spcBef>
                <a:spcPts val="0"/>
              </a:spcBef>
              <a:spcAft>
                <a:spcPts val="0"/>
              </a:spcAft>
              <a:buNone/>
            </a:pPr>
            <a:r>
              <a:t/>
            </a:r>
            <a:endParaRPr sz="2500">
              <a:solidFill>
                <a:schemeClr val="lt1"/>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grpSp>
        <p:nvGrpSpPr>
          <p:cNvPr id="738" name="Google Shape;738;p119"/>
          <p:cNvGrpSpPr/>
          <p:nvPr/>
        </p:nvGrpSpPr>
        <p:grpSpPr>
          <a:xfrm>
            <a:off x="4202558" y="994173"/>
            <a:ext cx="738900" cy="738900"/>
            <a:chOff x="3137108" y="2467173"/>
            <a:chExt cx="738900" cy="738900"/>
          </a:xfrm>
        </p:grpSpPr>
        <p:sp>
          <p:nvSpPr>
            <p:cNvPr id="739" name="Google Shape;739;p119"/>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0" name="Google Shape;740;p119"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41" name="Google Shape;741;p11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Documentación &amp; testing</a:t>
            </a:r>
            <a:endParaRPr b="1" sz="4000">
              <a:solidFill>
                <a:schemeClr val="dk1"/>
              </a:solidFill>
              <a:highlight>
                <a:srgbClr val="EAFF6A"/>
              </a:highlight>
              <a:latin typeface="DM Sans"/>
              <a:ea typeface="DM Sans"/>
              <a:cs typeface="DM Sans"/>
              <a:sym typeface="DM Sans"/>
            </a:endParaRPr>
          </a:p>
        </p:txBody>
      </p:sp>
      <p:sp>
        <p:nvSpPr>
          <p:cNvPr id="742" name="Google Shape;742;p119"/>
          <p:cNvSpPr txBox="1"/>
          <p:nvPr/>
        </p:nvSpPr>
        <p:spPr>
          <a:xfrm>
            <a:off x="987300" y="3343963"/>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Realizar los casos de pruebas, las pruebas y los resultados</a:t>
            </a:r>
            <a:endParaRPr sz="2000">
              <a:solidFill>
                <a:srgbClr val="999999"/>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grpSp>
        <p:nvGrpSpPr>
          <p:cNvPr id="747" name="Google Shape;747;p120"/>
          <p:cNvGrpSpPr/>
          <p:nvPr/>
        </p:nvGrpSpPr>
        <p:grpSpPr>
          <a:xfrm>
            <a:off x="457345" y="468197"/>
            <a:ext cx="431074" cy="431074"/>
            <a:chOff x="3137108" y="2467173"/>
            <a:chExt cx="738900" cy="738900"/>
          </a:xfrm>
        </p:grpSpPr>
        <p:sp>
          <p:nvSpPr>
            <p:cNvPr id="748" name="Google Shape;748;p12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9" name="Google Shape;749;p12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50" name="Google Shape;750;p120"/>
          <p:cNvSpPr txBox="1"/>
          <p:nvPr/>
        </p:nvSpPr>
        <p:spPr>
          <a:xfrm>
            <a:off x="457350" y="1908175"/>
            <a:ext cx="3834600" cy="29484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Utilizando todo lo aprendido hasta ahora, deberán seleccionar una página web que deseen, buscar dos secciones de la página y escribir cinco casos de prueba por cada sección, alternando entre casos positivos y negativos (en total 10 casos de prueba). Una vez terminado, ejecutarlos y presentar un informe con resultados y toda la información que crean necesaria. Para el informe de resultados pueden usar el template visto en clase.</a:t>
            </a:r>
            <a:endParaRPr sz="1350" u="sng">
              <a:solidFill>
                <a:srgbClr val="83AEFB"/>
              </a:solidFill>
              <a:latin typeface="DM Sans"/>
              <a:ea typeface="DM Sans"/>
              <a:cs typeface="DM Sans"/>
              <a:sym typeface="DM Sans"/>
            </a:endParaRPr>
          </a:p>
        </p:txBody>
      </p:sp>
      <p:sp>
        <p:nvSpPr>
          <p:cNvPr id="751" name="Google Shape;751;p120"/>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Documentación &amp; testing</a:t>
            </a:r>
            <a:endParaRPr b="1" sz="4000">
              <a:solidFill>
                <a:schemeClr val="dk1"/>
              </a:solidFill>
              <a:latin typeface="DM Sans"/>
              <a:ea typeface="DM Sans"/>
              <a:cs typeface="DM Sans"/>
              <a:sym typeface="DM Sans"/>
            </a:endParaRPr>
          </a:p>
        </p:txBody>
      </p:sp>
      <p:pic>
        <p:nvPicPr>
          <p:cNvPr id="752" name="Google Shape;752;p120"/>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53" name="Google Shape;753;p12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54" name="Google Shape;754;p120"/>
          <p:cNvSpPr txBox="1"/>
          <p:nvPr/>
        </p:nvSpPr>
        <p:spPr>
          <a:xfrm>
            <a:off x="4527575" y="1908175"/>
            <a:ext cx="3834600" cy="211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Hacer hincapié en todas las secciones que deben llevar un caso de prueba (pueden usar el template visto en clase). Entregar los informes con detalles y descripción como si fuese una presentación oficial e indiquen si aprueban o no la subida a producción del software.</a:t>
            </a:r>
            <a:endParaRPr b="1" sz="1350">
              <a:latin typeface="DM Sans"/>
              <a:ea typeface="DM Sans"/>
              <a:cs typeface="DM Sans"/>
              <a:sym typeface="DM Sans"/>
            </a:endParaRPr>
          </a:p>
        </p:txBody>
      </p:sp>
      <p:sp>
        <p:nvSpPr>
          <p:cNvPr id="755" name="Google Shape;755;p120"/>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grpSp>
        <p:nvGrpSpPr>
          <p:cNvPr id="760" name="Google Shape;760;p121"/>
          <p:cNvGrpSpPr/>
          <p:nvPr/>
        </p:nvGrpSpPr>
        <p:grpSpPr>
          <a:xfrm>
            <a:off x="457345" y="468197"/>
            <a:ext cx="431074" cy="431074"/>
            <a:chOff x="3137108" y="2467173"/>
            <a:chExt cx="738900" cy="738900"/>
          </a:xfrm>
        </p:grpSpPr>
        <p:sp>
          <p:nvSpPr>
            <p:cNvPr id="761" name="Google Shape;761;p12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 name="Google Shape;762;p12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763" name="Google Shape;763;p121"/>
          <p:cNvSpPr txBox="1"/>
          <p:nvPr/>
        </p:nvSpPr>
        <p:spPr>
          <a:xfrm>
            <a:off x="457350" y="1908175"/>
            <a:ext cx="3834600" cy="149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Formato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Se deberá entregar un excel con los casos de pruebas, y un pdf con los resultados obtenidos. Los archivos llevarán el formato “Documentación Test+ApellidoNombre”.</a:t>
            </a:r>
            <a:endParaRPr b="1" sz="1350">
              <a:latin typeface="DM Sans"/>
              <a:ea typeface="DM Sans"/>
              <a:cs typeface="DM Sans"/>
              <a:sym typeface="DM Sans"/>
            </a:endParaRPr>
          </a:p>
        </p:txBody>
      </p:sp>
      <p:sp>
        <p:nvSpPr>
          <p:cNvPr id="764" name="Google Shape;764;p12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Documentación &amp; testing</a:t>
            </a:r>
            <a:endParaRPr b="1" sz="4000">
              <a:solidFill>
                <a:schemeClr val="dk1"/>
              </a:solidFill>
              <a:latin typeface="DM Sans"/>
              <a:ea typeface="DM Sans"/>
              <a:cs typeface="DM Sans"/>
              <a:sym typeface="DM Sans"/>
            </a:endParaRPr>
          </a:p>
        </p:txBody>
      </p:sp>
      <p:pic>
        <p:nvPicPr>
          <p:cNvPr id="765" name="Google Shape;765;p12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66" name="Google Shape;766;p12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767" name="Google Shape;767;p121"/>
          <p:cNvSpPr txBox="1"/>
          <p:nvPr/>
        </p:nvSpPr>
        <p:spPr>
          <a:xfrm>
            <a:off x="4527575" y="1908175"/>
            <a:ext cx="3834600" cy="8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Agregar gráficos para presentar los resultados y conclusiones.</a:t>
            </a:r>
            <a:endParaRPr sz="1350">
              <a:solidFill>
                <a:srgbClr val="999999"/>
              </a:solidFill>
              <a:latin typeface="DM Sans"/>
              <a:ea typeface="DM Sans"/>
              <a:cs typeface="DM Sans"/>
              <a:sym typeface="DM Sans"/>
            </a:endParaRPr>
          </a:p>
        </p:txBody>
      </p:sp>
      <p:sp>
        <p:nvSpPr>
          <p:cNvPr id="768" name="Google Shape;768;p121"/>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2" name="Shape 772"/>
        <p:cNvGrpSpPr/>
        <p:nvPr/>
      </p:nvGrpSpPr>
      <p:grpSpPr>
        <a:xfrm>
          <a:off x="0" y="0"/>
          <a:ext cx="0" cy="0"/>
          <a:chOff x="0" y="0"/>
          <a:chExt cx="0" cy="0"/>
        </a:xfrm>
      </p:grpSpPr>
      <p:sp>
        <p:nvSpPr>
          <p:cNvPr id="773" name="Google Shape;773;p122"/>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rgbClr val="000000"/>
                </a:solidFill>
                <a:latin typeface="DM Sans"/>
                <a:ea typeface="DM Sans"/>
                <a:cs typeface="DM Sans"/>
                <a:sym typeface="DM Sans"/>
              </a:rPr>
              <a:t>CLASE N°</a:t>
            </a:r>
            <a:r>
              <a:rPr lang="es-419" sz="1600">
                <a:latin typeface="DM Sans"/>
                <a:ea typeface="DM Sans"/>
                <a:cs typeface="DM Sans"/>
                <a:sym typeface="DM Sans"/>
              </a:rPr>
              <a:t>8</a:t>
            </a:r>
            <a:endParaRPr>
              <a:latin typeface="DM Sans"/>
              <a:ea typeface="DM Sans"/>
              <a:cs typeface="DM Sans"/>
              <a:sym typeface="DM Sans"/>
            </a:endParaRPr>
          </a:p>
        </p:txBody>
      </p:sp>
      <p:sp>
        <p:nvSpPr>
          <p:cNvPr id="774" name="Google Shape;774;p122"/>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000000"/>
                </a:solidFill>
                <a:latin typeface="DM Sans"/>
                <a:ea typeface="DM Sans"/>
                <a:cs typeface="DM Sans"/>
                <a:sym typeface="DM Sans"/>
              </a:rPr>
              <a:t>Glosario</a:t>
            </a:r>
            <a:endParaRPr b="1" sz="4000">
              <a:solidFill>
                <a:srgbClr val="000000"/>
              </a:solidFill>
              <a:latin typeface="DM Sans"/>
              <a:ea typeface="DM Sans"/>
              <a:cs typeface="DM Sans"/>
              <a:sym typeface="DM Sans"/>
            </a:endParaRPr>
          </a:p>
        </p:txBody>
      </p:sp>
      <p:sp>
        <p:nvSpPr>
          <p:cNvPr id="775" name="Google Shape;775;p122"/>
          <p:cNvSpPr txBox="1"/>
          <p:nvPr/>
        </p:nvSpPr>
        <p:spPr>
          <a:xfrm>
            <a:off x="378525" y="1470725"/>
            <a:ext cx="40212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rPr b="1" lang="es-419" sz="1350">
                <a:highlight>
                  <a:srgbClr val="EAFF6A"/>
                </a:highlight>
                <a:latin typeface="DM Sans"/>
                <a:ea typeface="DM Sans"/>
                <a:cs typeface="DM Sans"/>
                <a:sym typeface="DM Sans"/>
              </a:rPr>
              <a:t>UAT:</a:t>
            </a:r>
            <a:r>
              <a:rPr lang="es-419" sz="1350">
                <a:latin typeface="DM Sans"/>
                <a:ea typeface="DM Sans"/>
                <a:cs typeface="DM Sans"/>
                <a:sym typeface="DM Sans"/>
              </a:rPr>
              <a:t> Testing de Aceptación de Usuario.</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419" sz="1350">
                <a:highlight>
                  <a:srgbClr val="EAFF6A"/>
                </a:highlight>
                <a:latin typeface="DM Sans"/>
                <a:ea typeface="DM Sans"/>
                <a:cs typeface="DM Sans"/>
                <a:sym typeface="DM Sans"/>
              </a:rPr>
              <a:t>Hotfix</a:t>
            </a:r>
            <a:r>
              <a:rPr b="1" lang="es-419" sz="1350">
                <a:solidFill>
                  <a:srgbClr val="000000"/>
                </a:solidFill>
                <a:latin typeface="DM Sans"/>
                <a:ea typeface="DM Sans"/>
                <a:cs typeface="DM Sans"/>
                <a:sym typeface="DM Sans"/>
              </a:rPr>
              <a:t>: </a:t>
            </a:r>
            <a:r>
              <a:rPr lang="es-419" sz="1350">
                <a:solidFill>
                  <a:srgbClr val="000000"/>
                </a:solidFill>
                <a:latin typeface="DM Sans"/>
                <a:ea typeface="DM Sans"/>
                <a:cs typeface="DM Sans"/>
                <a:sym typeface="DM Sans"/>
              </a:rPr>
              <a:t>Parche rapido. Cuando </a:t>
            </a:r>
            <a:r>
              <a:rPr lang="es-419" sz="1350">
                <a:latin typeface="DM Sans"/>
                <a:ea typeface="DM Sans"/>
                <a:cs typeface="DM Sans"/>
                <a:sym typeface="DM Sans"/>
              </a:rPr>
              <a:t>se implementa un cambio en el ambiente de producción, por un defecto encontrado.</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419" sz="1350">
                <a:highlight>
                  <a:srgbClr val="EAFF6A"/>
                </a:highlight>
                <a:latin typeface="DM Sans"/>
                <a:ea typeface="DM Sans"/>
                <a:cs typeface="DM Sans"/>
                <a:sym typeface="DM Sans"/>
              </a:rPr>
              <a:t>Rollback</a:t>
            </a:r>
            <a:r>
              <a:rPr b="1" lang="es-419" sz="1350">
                <a:solidFill>
                  <a:srgbClr val="000000"/>
                </a:solidFill>
                <a:latin typeface="DM Sans"/>
                <a:ea typeface="DM Sans"/>
                <a:cs typeface="DM Sans"/>
                <a:sym typeface="DM Sans"/>
              </a:rPr>
              <a:t>: </a:t>
            </a:r>
            <a:r>
              <a:rPr lang="es-419" sz="1350">
                <a:latin typeface="DM Sans"/>
                <a:ea typeface="DM Sans"/>
                <a:cs typeface="DM Sans"/>
                <a:sym typeface="DM Sans"/>
              </a:rPr>
              <a:t>volver a la versión anterior de software</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sp>
        <p:nvSpPr>
          <p:cNvPr id="776" name="Google Shape;776;p122"/>
          <p:cNvSpPr txBox="1"/>
          <p:nvPr/>
        </p:nvSpPr>
        <p:spPr>
          <a:xfrm>
            <a:off x="4497625" y="1470725"/>
            <a:ext cx="3834600" cy="278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419" sz="1350">
                <a:highlight>
                  <a:srgbClr val="EAFF6A"/>
                </a:highlight>
                <a:latin typeface="DM Sans"/>
                <a:ea typeface="DM Sans"/>
                <a:cs typeface="DM Sans"/>
                <a:sym typeface="DM Sans"/>
              </a:rPr>
              <a:t>Mock:</a:t>
            </a:r>
            <a:r>
              <a:rPr lang="es-419" sz="1350">
                <a:latin typeface="DM Sans"/>
                <a:ea typeface="DM Sans"/>
                <a:cs typeface="DM Sans"/>
                <a:sym typeface="DM Sans"/>
              </a:rPr>
              <a:t> prototipo de pantalla de un sistema</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b="1" lang="es-419" sz="1350">
                <a:highlight>
                  <a:srgbClr val="EAFF6A"/>
                </a:highlight>
                <a:latin typeface="DM Sans"/>
                <a:ea typeface="DM Sans"/>
                <a:cs typeface="DM Sans"/>
                <a:sym typeface="DM Sans"/>
              </a:rPr>
              <a:t>Sesgo de confirmacion: </a:t>
            </a:r>
            <a:r>
              <a:rPr lang="es-419" sz="1350">
                <a:latin typeface="DM Sans"/>
                <a:ea typeface="DM Sans"/>
                <a:cs typeface="DM Sans"/>
                <a:sym typeface="DM Sans"/>
              </a:rPr>
              <a:t>elemento de la psicología humana que puede dificultar la aceptación de informacion.</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pic>
        <p:nvPicPr>
          <p:cNvPr id="777" name="Google Shape;777;p122"/>
          <p:cNvPicPr preferRelativeResize="0"/>
          <p:nvPr/>
        </p:nvPicPr>
        <p:blipFill>
          <a:blip r:embed="rId3">
            <a:alphaModFix/>
          </a:blip>
          <a:stretch>
            <a:fillRect/>
          </a:stretch>
        </p:blipFill>
        <p:spPr>
          <a:xfrm>
            <a:off x="7388000" y="4548200"/>
            <a:ext cx="1514475" cy="47625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23"/>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52"/>
          <p:cNvSpPr txBox="1"/>
          <p:nvPr/>
        </p:nvSpPr>
        <p:spPr>
          <a:xfrm>
            <a:off x="483525" y="1132650"/>
            <a:ext cx="7169400" cy="287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No existe un único y universal proceso de prueba de software, pero existen conjuntos de actividades de prueba comunes sin las cuales es menos probable que la prueba llegue a los objetivos establecidos. </a:t>
            </a:r>
            <a:r>
              <a:rPr lang="es-419" sz="2500">
                <a:solidFill>
                  <a:srgbClr val="EAFF6A"/>
                </a:solidFill>
                <a:latin typeface="DM Sans"/>
                <a:ea typeface="DM Sans"/>
                <a:cs typeface="DM Sans"/>
                <a:sym typeface="DM Sans"/>
              </a:rPr>
              <a:t>Estos conjuntos de actividades de prueba son un proceso de prueba.</a:t>
            </a:r>
            <a:endParaRPr b="1" sz="2500">
              <a:solidFill>
                <a:srgbClr val="EAFF6A"/>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24"/>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88" name="Google Shape;788;p124"/>
          <p:cNvGrpSpPr/>
          <p:nvPr/>
        </p:nvGrpSpPr>
        <p:grpSpPr>
          <a:xfrm>
            <a:off x="4202550" y="994173"/>
            <a:ext cx="738900" cy="738900"/>
            <a:chOff x="4202550" y="994173"/>
            <a:chExt cx="738900" cy="738900"/>
          </a:xfrm>
        </p:grpSpPr>
        <p:sp>
          <p:nvSpPr>
            <p:cNvPr id="789" name="Google Shape;789;p12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0" name="Google Shape;790;p124"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12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796" name="Google Shape;796;p125"/>
          <p:cNvGrpSpPr/>
          <p:nvPr/>
        </p:nvGrpSpPr>
        <p:grpSpPr>
          <a:xfrm>
            <a:off x="457358" y="468285"/>
            <a:ext cx="431074" cy="431074"/>
            <a:chOff x="4202550" y="994173"/>
            <a:chExt cx="738900" cy="738900"/>
          </a:xfrm>
        </p:grpSpPr>
        <p:sp>
          <p:nvSpPr>
            <p:cNvPr id="797" name="Google Shape;797;p12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8" name="Google Shape;798;p12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799" name="Google Shape;799;p12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00" name="Google Shape;800;p125"/>
          <p:cNvSpPr txBox="1"/>
          <p:nvPr/>
        </p:nvSpPr>
        <p:spPr>
          <a:xfrm>
            <a:off x="457350" y="1725800"/>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u="sng">
                <a:solidFill>
                  <a:srgbClr val="83AEFB"/>
                </a:solidFill>
                <a:latin typeface="DM Sans"/>
                <a:ea typeface="DM Sans"/>
                <a:cs typeface="DM Sans"/>
                <a:sym typeface="DM Sans"/>
                <a:hlinkClick r:id="rId4">
                  <a:extLst>
                    <a:ext uri="{A12FA001-AC4F-418D-AE19-62706E023703}">
                      <ahyp:hlinkClr val="tx"/>
                    </a:ext>
                  </a:extLst>
                </a:hlinkClick>
              </a:rPr>
              <a:t>Documento ISTQB en Español - Página 25 a 35</a:t>
            </a:r>
            <a:endParaRPr b="1" sz="1350">
              <a:solidFill>
                <a:srgbClr val="83AEFB"/>
              </a:solidFill>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26"/>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4000">
                <a:solidFill>
                  <a:srgbClr val="EAFF6A"/>
                </a:solidFill>
                <a:latin typeface="Helvetica Neue"/>
                <a:ea typeface="Helvetica Neue"/>
                <a:cs typeface="Helvetica Neue"/>
                <a:sym typeface="Helvetica Neue"/>
              </a:rPr>
              <a:t>Resumen</a:t>
            </a:r>
            <a:r>
              <a:rPr b="1" lang="es-419"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419"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806" name="Google Shape;806;p126"/>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Ejecución de pruebas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Reportar Resultados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Puesta en Producción y Monitoreo</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419" sz="1350">
                <a:solidFill>
                  <a:schemeClr val="lt1"/>
                </a:solidFill>
                <a:latin typeface="DM Sans"/>
                <a:ea typeface="DM Sans"/>
                <a:cs typeface="DM Sans"/>
                <a:sym typeface="DM Sans"/>
              </a:rPr>
              <a:t>Comunicación con el equipo</a:t>
            </a:r>
            <a:endParaRPr sz="1350">
              <a:solidFill>
                <a:schemeClr val="lt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127"/>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Y recuerden…</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128"/>
          <p:cNvPicPr preferRelativeResize="0"/>
          <p:nvPr/>
        </p:nvPicPr>
        <p:blipFill rotWithShape="1">
          <a:blip r:embed="rId3">
            <a:alphaModFix/>
          </a:blip>
          <a:srcRect b="0" l="0" r="0" t="0"/>
          <a:stretch/>
        </p:blipFill>
        <p:spPr>
          <a:xfrm>
            <a:off x="3458001" y="1661863"/>
            <a:ext cx="2085125" cy="2085125"/>
          </a:xfrm>
          <a:prstGeom prst="rect">
            <a:avLst/>
          </a:prstGeom>
          <a:noFill/>
          <a:ln>
            <a:noFill/>
          </a:ln>
        </p:spPr>
      </p:pic>
      <p:pic>
        <p:nvPicPr>
          <p:cNvPr id="817" name="Google Shape;817;p128"/>
          <p:cNvPicPr preferRelativeResize="0"/>
          <p:nvPr/>
        </p:nvPicPr>
        <p:blipFill rotWithShape="1">
          <a:blip r:embed="rId4">
            <a:alphaModFix/>
          </a:blip>
          <a:srcRect b="0" l="0" r="0" t="0"/>
          <a:stretch/>
        </p:blipFill>
        <p:spPr>
          <a:xfrm>
            <a:off x="592725" y="159550"/>
            <a:ext cx="2085101" cy="2085101"/>
          </a:xfrm>
          <a:prstGeom prst="rect">
            <a:avLst/>
          </a:prstGeom>
          <a:noFill/>
          <a:ln>
            <a:noFill/>
          </a:ln>
        </p:spPr>
      </p:pic>
      <p:pic>
        <p:nvPicPr>
          <p:cNvPr id="818" name="Google Shape;818;p128"/>
          <p:cNvPicPr preferRelativeResize="0"/>
          <p:nvPr/>
        </p:nvPicPr>
        <p:blipFill rotWithShape="1">
          <a:blip r:embed="rId5">
            <a:alphaModFix/>
          </a:blip>
          <a:srcRect b="0" l="0" r="0" t="0"/>
          <a:stretch/>
        </p:blipFill>
        <p:spPr>
          <a:xfrm>
            <a:off x="6323325" y="159550"/>
            <a:ext cx="2085101" cy="2085101"/>
          </a:xfrm>
          <a:prstGeom prst="rect">
            <a:avLst/>
          </a:prstGeom>
          <a:noFill/>
          <a:ln>
            <a:noFill/>
          </a:ln>
        </p:spPr>
      </p:pic>
      <p:pic>
        <p:nvPicPr>
          <p:cNvPr id="819" name="Google Shape;819;p128"/>
          <p:cNvPicPr preferRelativeResize="0"/>
          <p:nvPr/>
        </p:nvPicPr>
        <p:blipFill rotWithShape="1">
          <a:blip r:embed="rId6">
            <a:alphaModFix/>
          </a:blip>
          <a:srcRect b="0" l="0" r="0" t="0"/>
          <a:stretch/>
        </p:blipFill>
        <p:spPr>
          <a:xfrm>
            <a:off x="592700" y="2501950"/>
            <a:ext cx="2085101" cy="2085099"/>
          </a:xfrm>
          <a:prstGeom prst="rect">
            <a:avLst/>
          </a:prstGeom>
          <a:noFill/>
          <a:ln>
            <a:noFill/>
          </a:ln>
        </p:spPr>
      </p:pic>
      <p:pic>
        <p:nvPicPr>
          <p:cNvPr id="820" name="Google Shape;820;p128"/>
          <p:cNvPicPr preferRelativeResize="0"/>
          <p:nvPr/>
        </p:nvPicPr>
        <p:blipFill rotWithShape="1">
          <a:blip r:embed="rId7">
            <a:alphaModFix/>
          </a:blip>
          <a:srcRect b="0" l="0" r="0" t="0"/>
          <a:stretch/>
        </p:blipFill>
        <p:spPr>
          <a:xfrm>
            <a:off x="6323327" y="2571750"/>
            <a:ext cx="2085101" cy="20851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2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Opina y valora</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9" name="Shape 829"/>
        <p:cNvGrpSpPr/>
        <p:nvPr/>
      </p:nvGrpSpPr>
      <p:grpSpPr>
        <a:xfrm>
          <a:off x="0" y="0"/>
          <a:ext cx="0" cy="0"/>
          <a:chOff x="0" y="0"/>
          <a:chExt cx="0" cy="0"/>
        </a:xfrm>
      </p:grpSpPr>
      <p:sp>
        <p:nvSpPr>
          <p:cNvPr id="830" name="Google Shape;830;p13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rgbClr val="FFFFFF"/>
                </a:solidFill>
                <a:latin typeface="DM Sans"/>
                <a:ea typeface="DM Sans"/>
                <a:cs typeface="DM Sans"/>
                <a:sym typeface="DM Sans"/>
              </a:rPr>
              <a:t>Muchas gracias</a:t>
            </a:r>
            <a:r>
              <a:rPr b="1" lang="es-419"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pic>
        <p:nvPicPr>
          <p:cNvPr id="835" name="Google Shape;835;p131"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grpSp>
        <p:nvGrpSpPr>
          <p:cNvPr id="229" name="Google Shape;229;p53"/>
          <p:cNvGrpSpPr/>
          <p:nvPr/>
        </p:nvGrpSpPr>
        <p:grpSpPr>
          <a:xfrm>
            <a:off x="2172088" y="1852650"/>
            <a:ext cx="197100" cy="197100"/>
            <a:chOff x="2172088" y="1852650"/>
            <a:chExt cx="197100" cy="197100"/>
          </a:xfrm>
        </p:grpSpPr>
        <p:sp>
          <p:nvSpPr>
            <p:cNvPr id="230" name="Google Shape;230;p53"/>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53"/>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2" name="Google Shape;232;p53"/>
          <p:cNvGrpSpPr/>
          <p:nvPr/>
        </p:nvGrpSpPr>
        <p:grpSpPr>
          <a:xfrm>
            <a:off x="2172088" y="2455775"/>
            <a:ext cx="197100" cy="197100"/>
            <a:chOff x="2172088" y="2455775"/>
            <a:chExt cx="197100" cy="197100"/>
          </a:xfrm>
        </p:grpSpPr>
        <p:sp>
          <p:nvSpPr>
            <p:cNvPr id="233" name="Google Shape;233;p53"/>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53"/>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5" name="Google Shape;235;p53"/>
          <p:cNvCxnSpPr>
            <a:endCxn id="233" idx="0"/>
          </p:cNvCxnSpPr>
          <p:nvPr/>
        </p:nvCxnSpPr>
        <p:spPr>
          <a:xfrm>
            <a:off x="2270638" y="2049875"/>
            <a:ext cx="0" cy="405900"/>
          </a:xfrm>
          <a:prstGeom prst="straightConnector1">
            <a:avLst/>
          </a:prstGeom>
          <a:noFill/>
          <a:ln cap="flat" cmpd="sng" w="9525">
            <a:solidFill>
              <a:srgbClr val="DEFC52"/>
            </a:solidFill>
            <a:prstDash val="solid"/>
            <a:round/>
            <a:headEnd len="med" w="med" type="none"/>
            <a:tailEnd len="med" w="med" type="none"/>
          </a:ln>
        </p:spPr>
      </p:cxnSp>
      <p:sp>
        <p:nvSpPr>
          <p:cNvPr id="236" name="Google Shape;236;p5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Actividades y tareas de prueba</a:t>
            </a:r>
            <a:endParaRPr b="1" sz="4000">
              <a:solidFill>
                <a:schemeClr val="dk1"/>
              </a:solidFill>
              <a:latin typeface="DM Sans"/>
              <a:ea typeface="DM Sans"/>
              <a:cs typeface="DM Sans"/>
              <a:sym typeface="DM Sans"/>
            </a:endParaRPr>
          </a:p>
        </p:txBody>
      </p:sp>
      <p:sp>
        <p:nvSpPr>
          <p:cNvPr id="237" name="Google Shape;237;p53"/>
          <p:cNvSpPr txBox="1"/>
          <p:nvPr/>
        </p:nvSpPr>
        <p:spPr>
          <a:xfrm>
            <a:off x="2690573" y="17314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1</a:t>
            </a:r>
            <a:r>
              <a:rPr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Planificación de la prueba.</a:t>
            </a:r>
            <a:endParaRPr sz="1350">
              <a:solidFill>
                <a:schemeClr val="dk1"/>
              </a:solidFill>
              <a:latin typeface="DM Sans"/>
              <a:ea typeface="DM Sans"/>
              <a:cs typeface="DM Sans"/>
              <a:sym typeface="DM Sans"/>
            </a:endParaRPr>
          </a:p>
        </p:txBody>
      </p:sp>
      <p:sp>
        <p:nvSpPr>
          <p:cNvPr id="238" name="Google Shape;238;p53"/>
          <p:cNvSpPr txBox="1"/>
          <p:nvPr/>
        </p:nvSpPr>
        <p:spPr>
          <a:xfrm>
            <a:off x="2690573" y="23345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2</a:t>
            </a:r>
            <a:r>
              <a:rPr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Monitorización y control de la prueba.</a:t>
            </a:r>
            <a:endParaRPr sz="1350">
              <a:solidFill>
                <a:schemeClr val="dk1"/>
              </a:solidFill>
              <a:latin typeface="DM Sans"/>
              <a:ea typeface="DM Sans"/>
              <a:cs typeface="DM Sans"/>
              <a:sym typeface="DM Sans"/>
            </a:endParaRPr>
          </a:p>
        </p:txBody>
      </p:sp>
      <p:grpSp>
        <p:nvGrpSpPr>
          <p:cNvPr id="239" name="Google Shape;239;p53"/>
          <p:cNvGrpSpPr/>
          <p:nvPr/>
        </p:nvGrpSpPr>
        <p:grpSpPr>
          <a:xfrm>
            <a:off x="2172088" y="3082350"/>
            <a:ext cx="197100" cy="197100"/>
            <a:chOff x="2172088" y="3058775"/>
            <a:chExt cx="197100" cy="197100"/>
          </a:xfrm>
        </p:grpSpPr>
        <p:sp>
          <p:nvSpPr>
            <p:cNvPr id="240" name="Google Shape;240;p53"/>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53"/>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2" name="Google Shape;242;p53"/>
          <p:cNvCxnSpPr>
            <a:endCxn id="240" idx="0"/>
          </p:cNvCxnSpPr>
          <p:nvPr/>
        </p:nvCxnSpPr>
        <p:spPr>
          <a:xfrm>
            <a:off x="2270638" y="26764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243" name="Google Shape;243;p53"/>
          <p:cNvGrpSpPr/>
          <p:nvPr/>
        </p:nvGrpSpPr>
        <p:grpSpPr>
          <a:xfrm>
            <a:off x="2172088" y="3685475"/>
            <a:ext cx="197100" cy="197100"/>
            <a:chOff x="2172088" y="3661775"/>
            <a:chExt cx="197100" cy="197100"/>
          </a:xfrm>
        </p:grpSpPr>
        <p:sp>
          <p:nvSpPr>
            <p:cNvPr id="244" name="Google Shape;244;p53"/>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53"/>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46" name="Google Shape;246;p53"/>
          <p:cNvCxnSpPr>
            <a:endCxn id="244" idx="0"/>
          </p:cNvCxnSpPr>
          <p:nvPr/>
        </p:nvCxnSpPr>
        <p:spPr>
          <a:xfrm>
            <a:off x="2270638" y="3279575"/>
            <a:ext cx="0" cy="405900"/>
          </a:xfrm>
          <a:prstGeom prst="straightConnector1">
            <a:avLst/>
          </a:prstGeom>
          <a:noFill/>
          <a:ln cap="flat" cmpd="sng" w="9525">
            <a:solidFill>
              <a:srgbClr val="DEFC52"/>
            </a:solidFill>
            <a:prstDash val="solid"/>
            <a:round/>
            <a:headEnd len="med" w="med" type="none"/>
            <a:tailEnd len="med" w="med" type="none"/>
          </a:ln>
        </p:spPr>
      </p:cxnSp>
      <p:sp>
        <p:nvSpPr>
          <p:cNvPr id="247" name="Google Shape;247;p53"/>
          <p:cNvSpPr txBox="1"/>
          <p:nvPr/>
        </p:nvSpPr>
        <p:spPr>
          <a:xfrm>
            <a:off x="2690573" y="298468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3</a:t>
            </a:r>
            <a:r>
              <a:rPr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Análisis de la prueba.</a:t>
            </a:r>
            <a:endParaRPr sz="1350">
              <a:solidFill>
                <a:schemeClr val="dk1"/>
              </a:solidFill>
              <a:latin typeface="DM Sans"/>
              <a:ea typeface="DM Sans"/>
              <a:cs typeface="DM Sans"/>
              <a:sym typeface="DM Sans"/>
            </a:endParaRPr>
          </a:p>
        </p:txBody>
      </p:sp>
      <p:sp>
        <p:nvSpPr>
          <p:cNvPr id="248" name="Google Shape;248;p53"/>
          <p:cNvSpPr txBox="1"/>
          <p:nvPr/>
        </p:nvSpPr>
        <p:spPr>
          <a:xfrm>
            <a:off x="2690573" y="35878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Momento 4</a:t>
            </a:r>
            <a:r>
              <a:rPr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Diseño de la prueba.</a:t>
            </a:r>
            <a:endParaRPr sz="135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